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588028-BAFC-4E42-9259-8DB636125705}">
          <p14:sldIdLst>
            <p14:sldId id="257"/>
          </p14:sldIdLst>
        </p14:section>
        <p14:section name="Untitled Section" id="{879ECC7C-D39F-4448-BE49-820912AF52C0}">
          <p14:sldIdLst>
            <p14:sldId id="258"/>
          </p14:sldIdLst>
        </p14:section>
        <p14:section name="Untitled Section" id="{2CA5265F-2FAB-4E73-AC57-F5FD3319CE93}">
          <p14:sldIdLst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5280">
          <p15:clr>
            <a:srgbClr val="A4A3A4"/>
          </p15:clr>
        </p15:guide>
        <p15:guide id="3" orient="horz" pos="5184">
          <p15:clr>
            <a:srgbClr val="A4A3A4"/>
          </p15:clr>
        </p15:guide>
        <p15:guide id="4" orient="horz" pos="3648">
          <p15:clr>
            <a:srgbClr val="A4A3A4"/>
          </p15:clr>
        </p15:guide>
        <p15:guide id="5" orient="horz" pos="9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528">
          <p15:clr>
            <a:srgbClr val="A4A3A4"/>
          </p15:clr>
        </p15:guide>
        <p15:guide id="8" orient="horz" pos="5664">
          <p15:clr>
            <a:srgbClr val="A4A3A4"/>
          </p15:clr>
        </p15:guide>
        <p15:guide id="9" pos="192">
          <p15:clr>
            <a:srgbClr val="A4A3A4"/>
          </p15:clr>
        </p15:guide>
        <p15:guide id="10" pos="4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057"/>
    <a:srgbClr val="195695"/>
    <a:srgbClr val="EBEEEE"/>
    <a:srgbClr val="ABB8BE"/>
    <a:srgbClr val="5F727B"/>
    <a:srgbClr val="711471"/>
    <a:srgbClr val="1B9EC6"/>
    <a:srgbClr val="F3981E"/>
    <a:srgbClr val="B2BB21"/>
    <a:srgbClr val="B0D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9290" autoAdjust="0"/>
  </p:normalViewPr>
  <p:slideViewPr>
    <p:cSldViewPr showGuides="1">
      <p:cViewPr>
        <p:scale>
          <a:sx n="400" d="100"/>
          <a:sy n="400" d="100"/>
        </p:scale>
        <p:origin x="-5190" y="-6546"/>
      </p:cViewPr>
      <p:guideLst>
        <p:guide orient="horz" pos="720"/>
        <p:guide orient="horz" pos="5280"/>
        <p:guide orient="horz" pos="5184"/>
        <p:guide orient="horz" pos="3648"/>
        <p:guide orient="horz" pos="960"/>
        <p:guide orient="horz" pos="3072"/>
        <p:guide orient="horz" pos="528"/>
        <p:guide orient="horz" pos="5664"/>
        <p:guide pos="192"/>
        <p:guide pos="4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7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1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1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6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2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8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1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8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54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7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E8316-009B-41F0-9508-5F4E5B84A0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25063-39AB-46E7-B6E5-6A350F0CB22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382000"/>
            <a:ext cx="6858000" cy="762000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32412"/>
              </p:ext>
            </p:extLst>
          </p:nvPr>
        </p:nvGraphicFramePr>
        <p:xfrm>
          <a:off x="-41008" y="1081578"/>
          <a:ext cx="6858000" cy="717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250"/>
                <a:gridCol w="2341756"/>
                <a:gridCol w="2432994"/>
              </a:tblGrid>
              <a:tr h="47288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document guides you through using the common features of the InFocus™ Mondopad™ touchscreen display located in this room.</a:t>
                      </a:r>
                      <a:endParaRPr lang="en-US" sz="1200" b="0" u="sng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783">
                <a:tc>
                  <a:txBody>
                    <a:bodyPr/>
                    <a:lstStyle/>
                    <a:p>
                      <a:pPr marL="31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Getting Started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6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117475" indent="0" algn="ctr">
                        <a:buFont typeface="+mj-lt"/>
                        <a:buNone/>
                      </a:pPr>
                      <a:endParaRPr lang="en-US" sz="1600" b="1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956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6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6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6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7563">
                <a:tc>
                  <a:txBody>
                    <a:bodyPr/>
                    <a:lstStyle/>
                    <a:p>
                      <a:pPr marL="3175" indent="0"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Display On</a:t>
                      </a:r>
                    </a:p>
                    <a:p>
                      <a:pPr marL="165100" indent="-1651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Room’s with</a:t>
                      </a:r>
                      <a:r>
                        <a:rPr lang="en-US" sz="1100" b="1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motion sensors </a:t>
                      </a:r>
                      <a:r>
                        <a:rPr lang="en-US" sz="11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the Mondopad will turn on when  you enter the room.</a:t>
                      </a:r>
                      <a:endParaRPr lang="en-US" sz="11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65100" indent="-1651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Room’s without motion sensor’s </a:t>
                      </a: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Mondopad should already be on, if not push the power button</a:t>
                      </a:r>
                      <a:r>
                        <a:rPr lang="en-US" sz="11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on the display.</a:t>
                      </a:r>
                      <a:endParaRPr lang="en-US" sz="11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6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 gridSpan="2">
                  <a:txBody>
                    <a:bodyPr/>
                    <a:lstStyle/>
                    <a:p>
                      <a:pPr marL="1730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Reset Meeting </a:t>
                      </a:r>
                      <a:r>
                        <a:rPr lang="en-US" sz="11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100" b="0" i="0" kern="120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the Mondopad Homepage, select Reset Meeting</a:t>
                      </a:r>
                    </a:p>
                    <a:p>
                      <a:pPr marL="173038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Select </a:t>
                      </a:r>
                      <a:r>
                        <a:rPr lang="en-US" sz="1100" b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</a:t>
                      </a:r>
                      <a:r>
                        <a:rPr lang="en-US" sz="11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proceed, then </a:t>
                      </a:r>
                      <a:r>
                        <a:rPr lang="en-US" sz="1100" b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</a:t>
                      </a:r>
                      <a:r>
                        <a:rPr lang="en-US" sz="11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when prompted that the  meeting has been closed.</a:t>
                      </a:r>
                      <a:endParaRPr lang="en-US" sz="1100" b="1" i="0" kern="120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5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Using The Whiteboard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15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1" i="0" kern="1200" dirty="0" smtClean="0">
                        <a:solidFill>
                          <a:srgbClr val="43505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6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600" b="1" i="0" kern="1200" dirty="0" smtClean="0">
                        <a:solidFill>
                          <a:srgbClr val="43505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6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6711">
                <a:tc gridSpan="2" vMerge="1">
                  <a:txBody>
                    <a:bodyPr/>
                    <a:lstStyle/>
                    <a:p>
                      <a:pPr marL="3175" indent="0" algn="l">
                        <a:buFont typeface="+mj-lt"/>
                        <a:buNone/>
                      </a:pPr>
                      <a:endParaRPr lang="en-US" sz="12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u="none" kern="1200" dirty="0" smtClean="0">
                          <a:solidFill>
                            <a:srgbClr val="43505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Common Features (Fig 1)</a:t>
                      </a:r>
                      <a:endParaRPr lang="en-US" sz="900" u="none" kern="1200" dirty="0" smtClean="0">
                        <a:solidFill>
                          <a:srgbClr val="43505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900" b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Erase Content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tap Eraser icon    , wipe content to erase.</a:t>
                      </a: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900" b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Clear Whiteboard 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tap the Clear     icon.</a:t>
                      </a: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900" b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Session – 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tap New icon     .</a:t>
                      </a: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900" b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Undo / Redo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tap the Undo     or Redo     icons.</a:t>
                      </a: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900" b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Thumbnail View</a:t>
                      </a:r>
                      <a:r>
                        <a:rPr lang="en-US" sz="900" b="1" i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i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tap      , to view thumbnail view of all whiteboard pages.</a:t>
                      </a: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900" b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Arrows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Tap   </a:t>
                      </a:r>
                      <a:r>
                        <a:rPr lang="en-US" sz="900" i="1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view previous page,       to view or create</a:t>
                      </a:r>
                      <a:r>
                        <a:rPr lang="en-US" sz="900" kern="1200" baseline="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next page,     to scroll up or</a:t>
                      </a:r>
                      <a:r>
                        <a:rPr lang="en-US" sz="900" kern="1200" baseline="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900" kern="12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scroll down.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EEE"/>
                    </a:solidFill>
                  </a:tcPr>
                </a:tc>
              </a:tr>
              <a:tr h="1244270">
                <a:tc rowSpan="3" gridSpan="2">
                  <a:txBody>
                    <a:bodyPr/>
                    <a:lstStyle/>
                    <a:p>
                      <a:pPr marL="3175" indent="0" algn="l"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Access the Whiteboard</a:t>
                      </a:r>
                    </a:p>
                    <a:p>
                      <a:pPr marL="228600" indent="-1651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Mondopad Toolbar, touch the whiteboard icon    </a:t>
                      </a:r>
                      <a:r>
                        <a:rPr lang="en-US" sz="11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fig 2.</a:t>
                      </a:r>
                    </a:p>
                    <a:p>
                      <a:pPr marL="3175" indent="0" algn="l">
                        <a:buFont typeface="+mj-lt"/>
                        <a:buNone/>
                      </a:pPr>
                      <a:endParaRPr lang="en-US" sz="800" b="1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175" indent="0" algn="l"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Draw</a:t>
                      </a:r>
                    </a:p>
                    <a:p>
                      <a:pPr marL="228600" indent="-1651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Touch the suitable color     and font size      , fig 1, and then touch the whiteboard to start drawing.</a:t>
                      </a:r>
                    </a:p>
                    <a:p>
                      <a:pPr marL="3175" indent="0" algn="l">
                        <a:buFont typeface="+mj-lt"/>
                        <a:buNone/>
                      </a:pPr>
                      <a:endParaRPr lang="en-US" sz="8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175" indent="0" algn="l"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Save Session to a Thumb Drive</a:t>
                      </a:r>
                    </a:p>
                    <a:p>
                      <a:pPr marL="22542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Insert thumb drive to USB port on the right side panel of the display.</a:t>
                      </a:r>
                    </a:p>
                    <a:p>
                      <a:pPr marL="22542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Touch the Save JPG icon      , fig 1.</a:t>
                      </a:r>
                    </a:p>
                    <a:p>
                      <a:pPr marL="22542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 to your thumb drive, should be D: drive, select OK.</a:t>
                      </a:r>
                    </a:p>
                    <a:p>
                      <a:pPr marL="22542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name the file; tap Name field, tap keyboard icon, type name, choose Current page or All pages, then select OK.</a:t>
                      </a:r>
                    </a:p>
                    <a:p>
                      <a:pPr marL="3175" indent="0">
                        <a:buFont typeface="+mj-lt"/>
                        <a:buNone/>
                      </a:pPr>
                      <a:endParaRPr lang="en-US" sz="800" b="1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175" indent="0"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Email Session</a:t>
                      </a:r>
                    </a:p>
                    <a:p>
                      <a:pPr marL="231775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 the Share icon     , fig 1.</a:t>
                      </a:r>
                    </a:p>
                    <a:p>
                      <a:pPr marL="231775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email addresses in “Send to:” list, select OK.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marL="117475" indent="0">
                        <a:buFont typeface="+mj-lt"/>
                        <a:buNone/>
                      </a:pPr>
                      <a:endParaRPr lang="en-US" sz="12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17475" indent="0">
                        <a:buFont typeface="+mj-lt"/>
                        <a:buNone/>
                      </a:pPr>
                      <a:endParaRPr lang="en-US" sz="12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54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 Finished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43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175">
                        <a:buFont typeface="+mj-lt"/>
                        <a:buNone/>
                      </a:pPr>
                      <a:r>
                        <a:rPr lang="en-US" sz="12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Logging off the Mondopad</a:t>
                      </a:r>
                    </a:p>
                    <a:p>
                      <a:pPr marL="165100" indent="-1651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Select the Home Page icon    , fig 2, to return to the Mondopad Home Page.</a:t>
                      </a:r>
                    </a:p>
                    <a:p>
                      <a:pPr marL="165100" indent="-1651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</a:t>
                      </a:r>
                      <a:r>
                        <a:rPr lang="en-US" sz="1100" b="0" i="0" kern="120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 not power </a:t>
                      </a:r>
                      <a:r>
                        <a:rPr lang="en-US" sz="11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display off. </a:t>
                      </a:r>
                    </a:p>
                    <a:p>
                      <a:pPr marL="165100" indent="-1651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Run Reset Meeting procedure.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0"/>
            <a:ext cx="6553200" cy="1143000"/>
          </a:xfrm>
          <a:prstGeom prst="rect">
            <a:avLst/>
          </a:prstGeom>
          <a:solidFill>
            <a:srgbClr val="19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" y="447675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InFocus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Mondopad Guide 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0"/>
            <a:ext cx="304800" cy="1143000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8714" y="874537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- 1 -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72702" y="1693546"/>
            <a:ext cx="3517900" cy="2080260"/>
            <a:chOff x="2899410" y="2155190"/>
            <a:chExt cx="3517900" cy="2080260"/>
          </a:xfrm>
        </p:grpSpPr>
        <p:pic>
          <p:nvPicPr>
            <p:cNvPr id="17" name="Picture 16"/>
            <p:cNvPicPr/>
            <p:nvPr/>
          </p:nvPicPr>
          <p:blipFill rotWithShape="1">
            <a:blip r:embed="rId2" cstate="print"/>
            <a:srcRect l="1572" r="1642"/>
            <a:stretch/>
          </p:blipFill>
          <p:spPr bwMode="auto">
            <a:xfrm>
              <a:off x="2899410" y="2155190"/>
              <a:ext cx="3517900" cy="1883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3314700" y="3989229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Fig. 2</a:t>
              </a:r>
              <a:endParaRPr lang="en-US" sz="1000" b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" name="Picture 1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2288" y="5332998"/>
            <a:ext cx="152400" cy="18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/>
          <p:nvPr/>
        </p:nvPicPr>
        <p:blipFill>
          <a:blip r:embed="rId4"/>
          <a:stretch>
            <a:fillRect/>
          </a:stretch>
        </p:blipFill>
        <p:spPr>
          <a:xfrm>
            <a:off x="1817369" y="5803322"/>
            <a:ext cx="101600" cy="181610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5"/>
          <a:stretch>
            <a:fillRect/>
          </a:stretch>
        </p:blipFill>
        <p:spPr>
          <a:xfrm>
            <a:off x="2798066" y="5849042"/>
            <a:ext cx="165100" cy="13589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8969" y="6786562"/>
            <a:ext cx="152400" cy="17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2254" y="7728266"/>
            <a:ext cx="150495" cy="20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3236" y="4598174"/>
            <a:ext cx="76200" cy="13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9767" y="4879779"/>
            <a:ext cx="104775" cy="14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7490" y="5028614"/>
            <a:ext cx="10907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58931" y="5211763"/>
            <a:ext cx="9711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19862" y="5211763"/>
            <a:ext cx="9007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13"/>
          <a:stretch>
            <a:fillRect/>
          </a:stretch>
        </p:blipFill>
        <p:spPr>
          <a:xfrm>
            <a:off x="5688156" y="5513306"/>
            <a:ext cx="152399" cy="137321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14"/>
          <a:stretch>
            <a:fillRect/>
          </a:stretch>
        </p:blipFill>
        <p:spPr>
          <a:xfrm>
            <a:off x="5193346" y="5836790"/>
            <a:ext cx="146050" cy="109220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>
          <a:blip r:embed="rId15"/>
          <a:stretch>
            <a:fillRect/>
          </a:stretch>
        </p:blipFill>
        <p:spPr>
          <a:xfrm>
            <a:off x="6564901" y="5836790"/>
            <a:ext cx="133350" cy="107950"/>
          </a:xfrm>
          <a:prstGeom prst="rect">
            <a:avLst/>
          </a:prstGeom>
        </p:spPr>
      </p:pic>
      <p:pic>
        <p:nvPicPr>
          <p:cNvPr id="33" name="Picture 32"/>
          <p:cNvPicPr/>
          <p:nvPr/>
        </p:nvPicPr>
        <p:blipFill>
          <a:blip r:embed="rId16"/>
          <a:stretch>
            <a:fillRect/>
          </a:stretch>
        </p:blipFill>
        <p:spPr>
          <a:xfrm>
            <a:off x="6084336" y="5963022"/>
            <a:ext cx="127000" cy="106045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17"/>
          <a:stretch>
            <a:fillRect/>
          </a:stretch>
        </p:blipFill>
        <p:spPr>
          <a:xfrm>
            <a:off x="4800600" y="6102771"/>
            <a:ext cx="133350" cy="109855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30" y="7067847"/>
            <a:ext cx="148965" cy="13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557" y="3484089"/>
            <a:ext cx="115887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Mondopad-1-8-whiteboard-menu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24" y="1816634"/>
            <a:ext cx="442576" cy="184096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286000" y="37338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1</a:t>
            </a:r>
            <a:endParaRPr lang="en-US" sz="1000" b="1" dirty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382000"/>
            <a:ext cx="6858000" cy="762000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8714" y="874537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- 2 -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553200" cy="533400"/>
          </a:xfrm>
          <a:prstGeom prst="rect">
            <a:avLst/>
          </a:prstGeom>
          <a:solidFill>
            <a:srgbClr val="19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InFocus Mondopad Guide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3200" y="0"/>
            <a:ext cx="304800" cy="533400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03917"/>
              </p:ext>
            </p:extLst>
          </p:nvPr>
        </p:nvGraphicFramePr>
        <p:xfrm>
          <a:off x="76200" y="468915"/>
          <a:ext cx="6705600" cy="8228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286151">
                <a:tc>
                  <a:txBody>
                    <a:bodyPr/>
                    <a:lstStyle/>
                    <a:p>
                      <a:pPr marL="31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b="1" i="0" baseline="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the Web Browser</a:t>
                      </a:r>
                      <a:endParaRPr lang="en-US" sz="1600" b="1" i="0" dirty="0" smtClean="0">
                        <a:solidFill>
                          <a:srgbClr val="43505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Access WebEx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1460">
                <a:tc>
                  <a:txBody>
                    <a:bodyPr/>
                    <a:lstStyle/>
                    <a:p>
                      <a:pPr marL="231775" indent="-228600"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Mondopad Toolbar, tap the Browser icon     , fig 2.</a:t>
                      </a:r>
                    </a:p>
                    <a:p>
                      <a:pPr marL="231775" indent="-228600">
                        <a:spcBef>
                          <a:spcPts val="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 the address bar, tap the keyboard icon, type in the desired URL and tap the Return key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the browser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Meeting Number field, Enter the meeting number and click join.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your information in the Your Name: and Email Address: field, select join.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the Home Page and select the newly created Webex icon     , located at</a:t>
                      </a:r>
                      <a:r>
                        <a:rPr lang="en-US" sz="11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bottom right of the screen</a:t>
                      </a: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261">
                <a:tc>
                  <a:txBody>
                    <a:bodyPr/>
                    <a:lstStyle/>
                    <a:p>
                      <a:pPr marL="31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Email Documents To The Mondopad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103">
                <a:tc rowSpan="3">
                  <a:txBody>
                    <a:bodyPr/>
                    <a:lstStyle/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 the document, as an attachment, to the email address at the top of the Mondopad.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your email for a response email from the Mondopad. 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Mondopad Toolbar, tap the View &amp; Share folder icon     , fig 2, then tap the folder labeled with your email address.</a:t>
                      </a:r>
                    </a:p>
                    <a:p>
                      <a:pPr marL="228600" indent="-228600">
                        <a:spcBef>
                          <a:spcPts val="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the access code found in the response email, select</a:t>
                      </a:r>
                      <a:r>
                        <a:rPr lang="en-US" sz="11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 and tap to open your document.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3505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Forgot Folder PIN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95695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 View &amp; Share folder left click Forgot PIN.</a:t>
                      </a: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Left click the checkbox on the Folder with your email address on it.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Left click on Send in the top right corner of the screen.</a:t>
                      </a:r>
                    </a:p>
                    <a:p>
                      <a:pPr marL="22860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100" b="1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NOTE</a:t>
                      </a:r>
                      <a:r>
                        <a:rPr lang="en-US" sz="110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100" baseline="0" dirty="0" smtClean="0">
                          <a:solidFill>
                            <a:srgbClr val="195695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Your PIN will be mailed to you</a:t>
                      </a:r>
                      <a:endParaRPr lang="en-US" sz="1100" dirty="0" smtClean="0">
                        <a:solidFill>
                          <a:srgbClr val="195695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solidFill>
                            <a:srgbClr val="435057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Edit</a:t>
                      </a:r>
                      <a:r>
                        <a:rPr lang="en-US" sz="1600" b="1" baseline="0" dirty="0" smtClean="0">
                          <a:solidFill>
                            <a:srgbClr val="435057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The MS Office Document</a:t>
                      </a: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While viewing an MS Office document, select Edit from either side toolbar.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Your document will now open in an editable screen.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NOTE:</a:t>
                      </a:r>
                      <a:r>
                        <a:rPr lang="en-US" sz="1100" dirty="0" smtClean="0">
                          <a:solidFill>
                            <a:srgbClr val="37609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If your editable document does not come up on the screen, you may have to return to the Mondopad Homepage and select your documents newly created icon.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b="1" dirty="0" smtClean="0">
                        <a:solidFill>
                          <a:srgbClr val="435057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2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1600" b="1" i="0" baseline="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View Documents From A Thumb Drive</a:t>
                      </a:r>
                      <a:endParaRPr lang="en-US" sz="1600" b="1" i="0" dirty="0" smtClean="0">
                        <a:solidFill>
                          <a:srgbClr val="43505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3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Plug a thumb drive into a USB port on the right side panel of the Mondopad.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Mondopad Toolbar, tap the View and Share icon      , fig 2.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side of the display, tap the Drive icon of your USB, should be (D:).</a:t>
                      </a:r>
                    </a:p>
                    <a:p>
                      <a:pPr marL="231775" indent="-228600">
                        <a:spcBef>
                          <a:spcPts val="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 the document to view.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3505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Copy File to Another Folder</a:t>
                      </a: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 the View &amp; Share folder, right click on the file to copy.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Left click Copy from either side toolbar.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Select OK on the popup window.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Navigate the mouse over the file to be copied, hold down the right mouse button and drag the file to the location to copy it to.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Release the right mouse button to paste the file in the new location.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When done, left click Done from either side toolbar.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3505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Deleting Documents</a:t>
                      </a: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 the View &amp; Share folder, select </a:t>
                      </a:r>
                      <a:r>
                        <a:rPr lang="en-US" sz="1100" b="1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Delete</a:t>
                      </a: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from either side toolbar.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Left click the checkbox on the file(s) to be deleted.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Left click on </a:t>
                      </a:r>
                      <a:r>
                        <a:rPr lang="en-US" sz="1100" b="1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OK</a:t>
                      </a:r>
                      <a:r>
                        <a:rPr lang="en-US" sz="11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in the top right corner of the screen. 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endParaRPr lang="en-US" sz="11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882" y="998065"/>
            <a:ext cx="115314" cy="18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2461" y="3755390"/>
            <a:ext cx="150495" cy="20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3352800"/>
            <a:ext cx="1524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371" y="2116932"/>
            <a:ext cx="169068" cy="169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9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0"/>
            <a:ext cx="6858000" cy="762000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8714" y="872632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- 3 -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580499"/>
              </p:ext>
            </p:extLst>
          </p:nvPr>
        </p:nvGraphicFramePr>
        <p:xfrm>
          <a:off x="28575" y="4038600"/>
          <a:ext cx="68008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0850"/>
              </a:tblGrid>
              <a:tr h="326838">
                <a:tc>
                  <a:txBody>
                    <a:bodyPr/>
                    <a:lstStyle/>
                    <a:p>
                      <a:pPr marL="31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Touchpad Techniques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EEE"/>
                    </a:solidFill>
                  </a:tcPr>
                </a:tc>
              </a:tr>
              <a:tr h="3714709">
                <a:tc>
                  <a:txBody>
                    <a:bodyPr/>
                    <a:lstStyle/>
                    <a:p>
                      <a:pPr marL="3175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Quickly touch the screen with your finger, same as single click on the mouse.</a:t>
                      </a:r>
                    </a:p>
                    <a:p>
                      <a:pPr marL="3175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Touch the screen and move your finger in the direction you want to scroll the image document or page.</a:t>
                      </a:r>
                    </a:p>
                    <a:p>
                      <a:pPr marL="3175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Double-tap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Quickly touch the screen twice, same as double-clicking left mouse button.</a:t>
                      </a:r>
                    </a:p>
                    <a:p>
                      <a:pPr marL="3175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Drag and Drop 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Touch the screen and hold it until a copy of the file is visible. Without lifting your finger, move your finger across the screen to the location you want to drop the file or folder. Lift your finger.</a:t>
                      </a:r>
                    </a:p>
                    <a:p>
                      <a:pPr marL="3175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Flick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Touch the screen and flick your finger in the direction you want to move through the document or folder images.</a:t>
                      </a:r>
                    </a:p>
                    <a:p>
                      <a:pPr marL="3175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Two-Fingered Flick 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(whiteboard feature) – Using two fingers, touch the screen and flick your fingers left to add a page, right to go to the previous page, up to increase the page size, down to scroll up the page.</a:t>
                      </a:r>
                    </a:p>
                    <a:p>
                      <a:pPr marL="3175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 Out 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Using two fingers touch the screen and move your fingertips closer to each other.</a:t>
                      </a:r>
                    </a:p>
                    <a:p>
                      <a:pPr marL="3175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 In </a:t>
                      </a:r>
                      <a:r>
                        <a:rPr lang="en-US" sz="12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Using two fingers touch the screen and move your fingertips away from each other.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EEE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50" y="292328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Team Room L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" y="8721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Work Environment Prototypes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2947"/>
            <a:ext cx="6553200" cy="1143000"/>
          </a:xfrm>
          <a:prstGeom prst="rect">
            <a:avLst/>
          </a:prstGeom>
          <a:solidFill>
            <a:srgbClr val="19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550" y="444728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InFocus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Mondopad Guide 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-2947"/>
            <a:ext cx="304800" cy="1143000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709755"/>
              </p:ext>
            </p:extLst>
          </p:nvPr>
        </p:nvGraphicFramePr>
        <p:xfrm>
          <a:off x="57150" y="1140053"/>
          <a:ext cx="672465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285"/>
                <a:gridCol w="410040"/>
                <a:gridCol w="1558150"/>
                <a:gridCol w="1804175"/>
              </a:tblGrid>
              <a:tr h="336391">
                <a:tc gridSpan="4">
                  <a:txBody>
                    <a:bodyPr/>
                    <a:lstStyle/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n-US" sz="1600" b="1" i="0" kern="1200" dirty="0" smtClean="0">
                          <a:solidFill>
                            <a:srgbClr val="43505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Upload, Control or View Presentations from Your Laptop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endParaRPr lang="en-US" sz="1600" b="1" i="0" kern="1200" dirty="0" smtClean="0">
                        <a:solidFill>
                          <a:srgbClr val="43505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1453">
                <a:tc gridSpan="4">
                  <a:txBody>
                    <a:bodyPr/>
                    <a:lstStyle/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your laptop, launch a web browser and enter the IP address of the Mondopad you are connecting to; </a:t>
                      </a:r>
                      <a:r>
                        <a:rPr lang="en-US" sz="1000" b="0" i="1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(IP address is located in the top left corner of the Mondopad Home Page,</a:t>
                      </a:r>
                      <a:r>
                        <a:rPr lang="en-US" sz="1000" b="0" i="1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1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 2).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the Access Code, located in the upper left corner of the Mondopad Home Page, fig 2, and select Login. The Mondopad’s Home Page is now displayed on your laptop.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endParaRPr lang="en-US" sz="11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0156">
                <a:tc>
                  <a:txBody>
                    <a:bodyPr/>
                    <a:lstStyle/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n-US" sz="1200" b="1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Upload Presentation Files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your laptops browser, select Manage Local Files, click Upload.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</a:t>
                      </a:r>
                      <a:r>
                        <a:rPr lang="en-US" sz="11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Browse, navigate to and double click the file to upload, select</a:t>
                      </a:r>
                      <a:r>
                        <a:rPr lang="en-US" sz="11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Upload.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file will appear in the file list, double click it and it will be displayed on the Mondopad.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n-US" sz="12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Control Presentations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the file name.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up and down arrows in the browser to present and turn the page.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endParaRPr lang="en-US" sz="11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en-US" sz="12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View The Mondopad’s Screen</a:t>
                      </a:r>
                    </a:p>
                    <a:p>
                      <a:pPr marL="231775" indent="-228600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Mondopad Home</a:t>
                      </a:r>
                      <a:r>
                        <a:rPr lang="en-US" sz="11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</a:t>
                      </a: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select Screen View.</a:t>
                      </a:r>
                    </a:p>
                    <a:p>
                      <a:pPr marL="3175" indent="0">
                        <a:spcBef>
                          <a:spcPts val="600"/>
                        </a:spcBef>
                        <a:buFont typeface="+mj-lt"/>
                        <a:buNone/>
                      </a:pPr>
                      <a:endParaRPr lang="en-US" sz="1100" b="0" i="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3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8714" y="872632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genentech logo w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038" y="8572500"/>
            <a:ext cx="1558637" cy="4000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8382000"/>
            <a:ext cx="6858000" cy="762000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8714" y="874537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- 3 -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enentech logo w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038" y="8572500"/>
            <a:ext cx="1558637" cy="400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150" y="295275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Team Room L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" y="11668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Work Environment Prototypes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23586" y="8364379"/>
            <a:ext cx="6858000" cy="762000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299359"/>
              </p:ext>
            </p:extLst>
          </p:nvPr>
        </p:nvGraphicFramePr>
        <p:xfrm>
          <a:off x="76200" y="685801"/>
          <a:ext cx="66294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1447800"/>
                <a:gridCol w="1752600"/>
                <a:gridCol w="1828801"/>
              </a:tblGrid>
              <a:tr h="71790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Connect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Via the Physical Cables (If Applicable)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display your desktop</a:t>
                      </a:r>
                      <a:r>
                        <a:rPr lang="en-US" sz="1100" b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Mondopad, first, p</a:t>
                      </a:r>
                      <a:r>
                        <a:rPr lang="en-US" sz="1100" b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 in the appropriate cable into your laptop, second, change the input on the Mondopad.</a:t>
                      </a:r>
                      <a:r>
                        <a:rPr lang="en-US" sz="1100" b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To do so follow the appropriate procedures below.</a:t>
                      </a:r>
                      <a:endParaRPr lang="en-US" sz="1100" b="0" u="sng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u="sng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690">
                <a:tc gridSpan="4">
                  <a:txBody>
                    <a:bodyPr/>
                    <a:lstStyle/>
                    <a:p>
                      <a:pPr marL="15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Determine The Port Type On Your Laptop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b="0" i="1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72">
                <a:tc gridSpan="4"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Locate one of the laptop port types on your machine from the list below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Next, move on to one of the connection procedures below.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7222">
                <a:tc gridSpan="4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2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Laptop Port Types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200" b="1" i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283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Wall Cables and Dongles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100" b="0" i="1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b="0" i="1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32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2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Connect via the </a:t>
                      </a:r>
                      <a:r>
                        <a:rPr lang="en-US" sz="1200" b="1" i="0" kern="120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HDMI</a:t>
                      </a:r>
                      <a:r>
                        <a:rPr lang="en-US" sz="12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Port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Connect via the </a:t>
                      </a:r>
                      <a:r>
                        <a:rPr lang="en-US" sz="1100" b="1" i="0" kern="120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DisplayPort</a:t>
                      </a:r>
                      <a:endParaRPr lang="en-US" sz="1100" b="1" i="0" kern="120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Connect via the Mini </a:t>
                      </a:r>
                      <a:r>
                        <a:rPr lang="en-US" sz="1100" b="1" i="0" kern="120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DisplayPort</a:t>
                      </a:r>
                      <a:r>
                        <a:rPr lang="en-US" sz="11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Thunderbolt Port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Connect the Audio Cable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74245"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Locate the HDMI cable</a:t>
                      </a:r>
                      <a:r>
                        <a:rPr lang="en-US" sz="1000" b="0" i="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coming from the wall and</a:t>
                      </a:r>
                      <a:r>
                        <a:rPr lang="en-US" sz="10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plug it into the HDMI port on your laptop. 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000" b="1" i="1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000" b="1" i="1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r>
                        <a:rPr lang="en-US" sz="10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The </a:t>
                      </a:r>
                      <a:r>
                        <a:rPr lang="en-US" sz="1000" b="0" i="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HDMI</a:t>
                      </a:r>
                      <a:r>
                        <a:rPr lang="en-US" sz="1000" b="0" i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cable may have a dongle plugged into it.  You will need to remove the dongle.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Locate the HDMI cable</a:t>
                      </a:r>
                      <a:r>
                        <a:rPr lang="en-US" sz="1000" b="0" i="0" kern="120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coming from the wall, p</a:t>
                      </a: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 the HDMI to </a:t>
                      </a:r>
                      <a:r>
                        <a:rPr lang="en-US" sz="1000" b="0" i="0" kern="120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DisplayPort</a:t>
                      </a: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dongle into the end of it.  </a:t>
                      </a:r>
                    </a:p>
                    <a:p>
                      <a:pPr marL="119063" indent="-119063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Plug the male end of the dongle into the </a:t>
                      </a:r>
                      <a:r>
                        <a:rPr lang="en-US" sz="1000" b="0" i="0" kern="120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DisplayPort</a:t>
                      </a: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on your laptop.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Locate the HDMI cable</a:t>
                      </a:r>
                      <a:r>
                        <a:rPr lang="en-US" sz="1000" b="0" i="0" kern="120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coming from the wall, p</a:t>
                      </a: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 the HDMI to Mini </a:t>
                      </a:r>
                      <a:r>
                        <a:rPr lang="en-US" sz="1000" b="0" i="0" kern="120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DisplayPort</a:t>
                      </a: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Thunderbolt dongle into the end of it. </a:t>
                      </a:r>
                    </a:p>
                    <a:p>
                      <a:pPr marL="119063" indent="-119063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Plug the male end of the dongle into the Mini </a:t>
                      </a:r>
                      <a:r>
                        <a:rPr lang="en-US" sz="1000" b="0" i="0" kern="120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DisplayPort</a:t>
                      </a: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Thunderbolt port on your laptop.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Locate the audio cable coming from the wall, plug the cable into the headphone port on your laptop.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000" b="0" i="1" kern="120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000" b="1" i="1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Note</a:t>
                      </a:r>
                      <a:r>
                        <a:rPr lang="en-US" sz="1000" b="0" i="1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000" b="0" i="0" kern="120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use the</a:t>
                      </a:r>
                      <a:r>
                        <a:rPr lang="en-US" sz="1000" b="0" i="0" kern="120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audio cable when video is not needed. HDMI, </a:t>
                      </a:r>
                      <a:r>
                        <a:rPr lang="en-US" sz="1000" b="0" i="0" kern="1200" baseline="0" dirty="0" err="1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DisplayPorts</a:t>
                      </a:r>
                      <a:r>
                        <a:rPr lang="en-US" sz="1000" b="0" i="0" kern="1200" baseline="0" dirty="0" smtClean="0">
                          <a:solidFill>
                            <a:srgbClr val="19569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Thunderbolt ports support audio and video.</a:t>
                      </a:r>
                      <a:endParaRPr lang="en-US" sz="1000" b="0" i="1" kern="1200" dirty="0" smtClean="0">
                        <a:solidFill>
                          <a:srgbClr val="19569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61771" y="2449401"/>
            <a:ext cx="1143000" cy="579625"/>
            <a:chOff x="533400" y="3656722"/>
            <a:chExt cx="1143000" cy="579625"/>
          </a:xfrm>
        </p:grpSpPr>
        <p:pic>
          <p:nvPicPr>
            <p:cNvPr id="17" name="Picture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3656722"/>
              <a:ext cx="965200" cy="29019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33400" y="4020903"/>
              <a:ext cx="1143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HDMI</a:t>
              </a:r>
              <a:r>
                <a:rPr lang="en-US" sz="800" b="1" dirty="0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Port</a:t>
              </a:r>
              <a:endParaRPr lang="en-US" sz="800" b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9071" y="3613860"/>
            <a:ext cx="1143000" cy="578280"/>
            <a:chOff x="510210" y="4465760"/>
            <a:chExt cx="1143000" cy="578280"/>
          </a:xfrm>
        </p:grpSpPr>
        <p:pic>
          <p:nvPicPr>
            <p:cNvPr id="20" name="Picture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600" y="4465760"/>
              <a:ext cx="990600" cy="362836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510210" y="4828596"/>
              <a:ext cx="1143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HDMI</a:t>
              </a:r>
              <a:r>
                <a:rPr lang="en-US" sz="800" b="1" dirty="0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Cable</a:t>
              </a:r>
              <a:endParaRPr lang="en-US" sz="800" b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26124" y="2451126"/>
            <a:ext cx="1146519" cy="600840"/>
            <a:chOff x="2053881" y="3561521"/>
            <a:chExt cx="1146519" cy="600840"/>
          </a:xfrm>
        </p:grpSpPr>
        <p:pic>
          <p:nvPicPr>
            <p:cNvPr id="23" name="Picture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53881" y="3561521"/>
              <a:ext cx="762207" cy="385395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2057400" y="3946917"/>
              <a:ext cx="1143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DisplayPort</a:t>
              </a:r>
              <a:endParaRPr lang="en-US" sz="900" b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57092" y="3327579"/>
            <a:ext cx="1229574" cy="864561"/>
            <a:chOff x="1905000" y="4211177"/>
            <a:chExt cx="1295400" cy="955973"/>
          </a:xfrm>
        </p:grpSpPr>
        <p:sp>
          <p:nvSpPr>
            <p:cNvPr id="26" name="TextBox 25"/>
            <p:cNvSpPr txBox="1"/>
            <p:nvPr/>
          </p:nvSpPr>
          <p:spPr>
            <a:xfrm>
              <a:off x="1905000" y="482859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HDMI</a:t>
              </a:r>
              <a:r>
                <a:rPr lang="en-US" sz="800" b="1" dirty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</a:t>
              </a:r>
              <a:r>
                <a:rPr lang="en-US" sz="800" b="1" dirty="0" err="1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DisplayPort</a:t>
              </a:r>
              <a:r>
                <a:rPr lang="en-US" sz="800" b="1" dirty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Dongle</a:t>
              </a:r>
            </a:p>
          </p:txBody>
        </p:sp>
        <p:pic>
          <p:nvPicPr>
            <p:cNvPr id="27" name="Picture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33600" y="4211177"/>
              <a:ext cx="838200" cy="617419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3052989" y="2370766"/>
            <a:ext cx="1219200" cy="679272"/>
            <a:chOff x="3163956" y="3485321"/>
            <a:chExt cx="1219200" cy="679272"/>
          </a:xfrm>
        </p:grpSpPr>
        <p:pic>
          <p:nvPicPr>
            <p:cNvPr id="29" name="Picture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86897" y="3485321"/>
              <a:ext cx="651703" cy="461595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3163956" y="3949149"/>
              <a:ext cx="1219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Thunderbolt Port</a:t>
              </a:r>
              <a:endParaRPr lang="en-US" sz="800" b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33750" y="3362650"/>
            <a:ext cx="1600200" cy="859032"/>
            <a:chOff x="3419061" y="4308117"/>
            <a:chExt cx="1600200" cy="859032"/>
          </a:xfrm>
        </p:grpSpPr>
        <p:sp>
          <p:nvSpPr>
            <p:cNvPr id="32" name="TextBox 31"/>
            <p:cNvSpPr txBox="1"/>
            <p:nvPr/>
          </p:nvSpPr>
          <p:spPr>
            <a:xfrm>
              <a:off x="3419061" y="4828595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err="1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HDMI</a:t>
              </a:r>
              <a:r>
                <a:rPr lang="en-US" sz="800" b="1" dirty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Mini </a:t>
              </a:r>
              <a:r>
                <a:rPr lang="en-US" sz="800" b="1" dirty="0" err="1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DisplayPort</a:t>
              </a:r>
              <a:r>
                <a:rPr lang="en-US" sz="800" b="1" dirty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/ Thunderbolt Dongle</a:t>
              </a:r>
            </a:p>
          </p:txBody>
        </p:sp>
        <p:pic>
          <p:nvPicPr>
            <p:cNvPr id="33" name="Picture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81401" y="4308117"/>
              <a:ext cx="914400" cy="520479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038600" y="2385689"/>
            <a:ext cx="1143000" cy="600839"/>
            <a:chOff x="4220817" y="3561522"/>
            <a:chExt cx="1143000" cy="600839"/>
          </a:xfrm>
        </p:grpSpPr>
        <p:pic>
          <p:nvPicPr>
            <p:cNvPr id="35" name="Picture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81500" y="3561522"/>
              <a:ext cx="647700" cy="385395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4220817" y="3946917"/>
              <a:ext cx="1143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Mini </a:t>
              </a:r>
              <a:r>
                <a:rPr lang="en-US" sz="800" b="1" dirty="0" err="1" smtClean="0">
                  <a:solidFill>
                    <a:srgbClr val="19569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DisplayPort</a:t>
              </a:r>
              <a:endParaRPr lang="en-US" sz="800" b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0" y="1"/>
            <a:ext cx="6553200" cy="526106"/>
          </a:xfrm>
          <a:prstGeom prst="rect">
            <a:avLst/>
          </a:prstGeom>
          <a:solidFill>
            <a:srgbClr val="19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9550" y="2887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InFocus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Mondopad Guide 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53200" y="0"/>
            <a:ext cx="304800" cy="526107"/>
          </a:xfrm>
          <a:prstGeom prst="rect">
            <a:avLst/>
          </a:prstGeom>
          <a:solidFill>
            <a:srgbClr val="ABB8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816" y="2411532"/>
            <a:ext cx="410989" cy="40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424" y="3464302"/>
            <a:ext cx="909864" cy="41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5303668" y="3976696"/>
            <a:ext cx="9156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</a:t>
            </a:r>
            <a:r>
              <a:rPr lang="en-US" sz="800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Cable</a:t>
            </a:r>
            <a:endParaRPr lang="en-US" sz="800" b="1" dirty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67602" y="2819400"/>
            <a:ext cx="1037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Headphone Port</a:t>
            </a:r>
            <a:endParaRPr lang="en-US" sz="800" b="1" dirty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96090" y="6771167"/>
            <a:ext cx="2318667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Connecting the </a:t>
            </a:r>
            <a:r>
              <a:rPr lang="en-US" sz="1200" b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Webcam</a:t>
            </a:r>
          </a:p>
          <a:p>
            <a:endParaRPr lang="en-US" sz="800" dirty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 </a:t>
            </a:r>
            <a:r>
              <a:rPr lang="en-US" sz="1100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webcam’s USB cable coming from the wall. </a:t>
            </a:r>
            <a:endParaRPr lang="en-US" sz="1100" dirty="0" smtClean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</a:t>
            </a:r>
            <a:r>
              <a:rPr lang="en-US" sz="1100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into one of your USB ports.  </a:t>
            </a:r>
            <a:endParaRPr lang="en-US" sz="1100" dirty="0" smtClean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 smtClean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i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100" i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Drivers </a:t>
            </a:r>
            <a:r>
              <a:rPr lang="en-US" sz="1100" i="1" dirty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webcam will automatically install if needed.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622667" y="7030869"/>
            <a:ext cx="1143000" cy="814704"/>
            <a:chOff x="0" y="0"/>
            <a:chExt cx="1143000" cy="815289"/>
          </a:xfrm>
        </p:grpSpPr>
        <p:pic>
          <p:nvPicPr>
            <p:cNvPr id="47" name="Picture 4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2644" y="0"/>
              <a:ext cx="838200" cy="573277"/>
            </a:xfrm>
            <a:prstGeom prst="rect">
              <a:avLst/>
            </a:prstGeom>
          </p:spPr>
        </p:pic>
        <p:sp>
          <p:nvSpPr>
            <p:cNvPr id="48" name="TextBox 48"/>
            <p:cNvSpPr txBox="1"/>
            <p:nvPr/>
          </p:nvSpPr>
          <p:spPr>
            <a:xfrm>
              <a:off x="0" y="607009"/>
              <a:ext cx="1143000" cy="20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b="1" kern="1200">
                  <a:solidFill>
                    <a:srgbClr val="195695"/>
                  </a:solidFill>
                  <a:effectLst/>
                  <a:latin typeface="Arial"/>
                  <a:ea typeface="Times New Roman"/>
                </a:rPr>
                <a:t>USB Web Cam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7150" y="6781800"/>
            <a:ext cx="3555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the Mondopad Input</a:t>
            </a:r>
          </a:p>
          <a:p>
            <a:endParaRPr lang="en-US" sz="800" b="1" dirty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the </a:t>
            </a:r>
            <a:r>
              <a:rPr lang="en-US" sz="1100" b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1100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button on the remote control to select </a:t>
            </a:r>
            <a:r>
              <a:rPr lang="en-US" sz="1100" b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HDMI </a:t>
            </a:r>
            <a:r>
              <a:rPr lang="en-US" sz="1100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show the desktop of the laptop connected to the physical cables.</a:t>
            </a:r>
          </a:p>
          <a:p>
            <a:endParaRPr lang="en-US" sz="1100" dirty="0" smtClean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i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100" i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When done, please switch the input back to </a:t>
            </a:r>
            <a:r>
              <a:rPr lang="en-US" sz="1100" b="1" i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D-SUB </a:t>
            </a:r>
            <a:r>
              <a:rPr lang="en-US" sz="1100" i="1" dirty="0" smtClean="0">
                <a:solidFill>
                  <a:srgbClr val="195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show the Mondopad application on the screen. </a:t>
            </a:r>
          </a:p>
          <a:p>
            <a:pPr marL="228600" indent="-228600">
              <a:buAutoNum type="arabicPeriod"/>
            </a:pPr>
            <a:endParaRPr lang="en-US" sz="1100" dirty="0">
              <a:solidFill>
                <a:srgbClr val="195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38714" y="8622268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- 4 -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1653</Words>
  <Application>Microsoft Office PowerPoint</Application>
  <PresentationFormat>On-screen Show (4:3)</PresentationFormat>
  <Paragraphs>153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HOK Group,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Maron Demissie</dc:creator>
  <cp:lastModifiedBy>Belcher, Johnny</cp:lastModifiedBy>
  <cp:revision>120</cp:revision>
  <cp:lastPrinted>2014-04-29T18:20:10Z</cp:lastPrinted>
  <dcterms:created xsi:type="dcterms:W3CDTF">2013-12-31T18:21:28Z</dcterms:created>
  <dcterms:modified xsi:type="dcterms:W3CDTF">2014-08-25T02:10:11Z</dcterms:modified>
</cp:coreProperties>
</file>