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8588028-BAFC-4E42-9259-8DB636125705}">
          <p14:sldIdLst>
            <p14:sldId id="257"/>
          </p14:sldIdLst>
        </p14:section>
        <p14:section name="Untitled Section" id="{879ECC7C-D39F-4448-BE49-820912AF52C0}">
          <p14:sldIdLst>
            <p14:sldId id="258"/>
          </p14:sldIdLst>
        </p14:section>
        <p14:section name="Untitled Section" id="{2CA5265F-2FAB-4E73-AC57-F5FD3319CE93}">
          <p14:sldIdLst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20">
          <p15:clr>
            <a:srgbClr val="A4A3A4"/>
          </p15:clr>
        </p15:guide>
        <p15:guide id="2" orient="horz" pos="5280">
          <p15:clr>
            <a:srgbClr val="A4A3A4"/>
          </p15:clr>
        </p15:guide>
        <p15:guide id="3" orient="horz" pos="5184">
          <p15:clr>
            <a:srgbClr val="A4A3A4"/>
          </p15:clr>
        </p15:guide>
        <p15:guide id="4" orient="horz" pos="3648">
          <p15:clr>
            <a:srgbClr val="A4A3A4"/>
          </p15:clr>
        </p15:guide>
        <p15:guide id="5" orient="horz" pos="960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528">
          <p15:clr>
            <a:srgbClr val="A4A3A4"/>
          </p15:clr>
        </p15:guide>
        <p15:guide id="8" orient="horz" pos="5664">
          <p15:clr>
            <a:srgbClr val="A4A3A4"/>
          </p15:clr>
        </p15:guide>
        <p15:guide id="9" pos="192">
          <p15:clr>
            <a:srgbClr val="A4A3A4"/>
          </p15:clr>
        </p15:guide>
        <p15:guide id="10" pos="4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5057"/>
    <a:srgbClr val="195695"/>
    <a:srgbClr val="EBEEEE"/>
    <a:srgbClr val="ABB8BE"/>
    <a:srgbClr val="5F727B"/>
    <a:srgbClr val="711471"/>
    <a:srgbClr val="1B9EC6"/>
    <a:srgbClr val="F3981E"/>
    <a:srgbClr val="B2BB21"/>
    <a:srgbClr val="B0D1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9" autoAdjust="0"/>
    <p:restoredTop sz="99290" autoAdjust="0"/>
  </p:normalViewPr>
  <p:slideViewPr>
    <p:cSldViewPr showGuides="1">
      <p:cViewPr>
        <p:scale>
          <a:sx n="400" d="100"/>
          <a:sy n="400" d="100"/>
        </p:scale>
        <p:origin x="-5190" y="-6546"/>
      </p:cViewPr>
      <p:guideLst>
        <p:guide orient="horz" pos="720"/>
        <p:guide orient="horz" pos="5280"/>
        <p:guide orient="horz" pos="5184"/>
        <p:guide orient="horz" pos="3648"/>
        <p:guide orient="horz" pos="960"/>
        <p:guide orient="horz" pos="3072"/>
        <p:guide orient="horz" pos="528"/>
        <p:guide orient="horz" pos="5664"/>
        <p:guide pos="192"/>
        <p:guide pos="4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E8316-009B-41F0-9508-5F4E5B84A0B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5063-39AB-46E7-B6E5-6A350F0CB2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374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E8316-009B-41F0-9508-5F4E5B84A0B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5063-39AB-46E7-B6E5-6A350F0CB2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01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E8316-009B-41F0-9508-5F4E5B84A0B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5063-39AB-46E7-B6E5-6A350F0CB2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81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E8316-009B-41F0-9508-5F4E5B84A0B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5063-39AB-46E7-B6E5-6A350F0CB2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266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E8316-009B-41F0-9508-5F4E5B84A0B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5063-39AB-46E7-B6E5-6A350F0CB2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62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E8316-009B-41F0-9508-5F4E5B84A0B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5063-39AB-46E7-B6E5-6A350F0CB2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589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E8316-009B-41F0-9508-5F4E5B84A0B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5063-39AB-46E7-B6E5-6A350F0CB2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91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E8316-009B-41F0-9508-5F4E5B84A0B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5063-39AB-46E7-B6E5-6A350F0CB2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766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E8316-009B-41F0-9508-5F4E5B84A0B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5063-39AB-46E7-B6E5-6A350F0CB2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287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E8316-009B-41F0-9508-5F4E5B84A0B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5063-39AB-46E7-B6E5-6A350F0CB2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540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E8316-009B-41F0-9508-5F4E5B84A0B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5063-39AB-46E7-B6E5-6A350F0CB2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875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E8316-009B-41F0-9508-5F4E5B84A0B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25063-39AB-46E7-B6E5-6A350F0CB2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382000"/>
            <a:ext cx="6858000" cy="762000"/>
          </a:xfrm>
          <a:prstGeom prst="rect">
            <a:avLst/>
          </a:prstGeom>
          <a:solidFill>
            <a:srgbClr val="ABB8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232412"/>
              </p:ext>
            </p:extLst>
          </p:nvPr>
        </p:nvGraphicFramePr>
        <p:xfrm>
          <a:off x="-41008" y="1081578"/>
          <a:ext cx="6858000" cy="7174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3250"/>
                <a:gridCol w="2341756"/>
                <a:gridCol w="2432994"/>
              </a:tblGrid>
              <a:tr h="472886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document guides you through using the common features of the InFocus™ Mondopad™ touchscreen display located in this room.</a:t>
                      </a:r>
                      <a:endParaRPr lang="en-US" sz="1200" b="0" u="sng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6783">
                <a:tc>
                  <a:txBody>
                    <a:bodyPr/>
                    <a:lstStyle/>
                    <a:p>
                      <a:pPr marL="31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i="0" dirty="0" smtClean="0">
                          <a:solidFill>
                            <a:srgbClr val="43505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Getting Started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6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117475" indent="0" algn="ctr">
                        <a:buFont typeface="+mj-lt"/>
                        <a:buNone/>
                      </a:pPr>
                      <a:endParaRPr lang="en-US" sz="1600" b="1" i="0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56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6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6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6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97563">
                <a:tc>
                  <a:txBody>
                    <a:bodyPr/>
                    <a:lstStyle/>
                    <a:p>
                      <a:pPr marL="3175" indent="0">
                        <a:buFont typeface="+mj-lt"/>
                        <a:buNone/>
                      </a:pPr>
                      <a:r>
                        <a:rPr lang="en-US" sz="1200" b="1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Display On</a:t>
                      </a:r>
                    </a:p>
                    <a:p>
                      <a:pPr marL="165100" indent="-16510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Room’s with</a:t>
                      </a:r>
                      <a:r>
                        <a:rPr lang="en-US" sz="1100" b="1" i="0" baseline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motion sensors </a:t>
                      </a:r>
                      <a:r>
                        <a:rPr lang="en-US" sz="1100" b="0" i="0" baseline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the Mondopad will turn on when  you enter the room.</a:t>
                      </a:r>
                      <a:endParaRPr lang="en-US" sz="1100" b="0" i="0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65100" indent="-16510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Room’s without motion sensor’s </a:t>
                      </a: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Mondopad should already be on, if not push the power button</a:t>
                      </a:r>
                      <a:r>
                        <a:rPr lang="en-US" sz="1100" b="0" i="0" baseline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on the display.</a:t>
                      </a:r>
                      <a:endParaRPr lang="en-US" sz="1100" b="0" i="0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6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rowSpan="2" gridSpan="2">
                  <a:txBody>
                    <a:bodyPr/>
                    <a:lstStyle/>
                    <a:p>
                      <a:pPr marL="173038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Reset Meeting </a:t>
                      </a:r>
                      <a:r>
                        <a:rPr lang="en-US" sz="1100" b="0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100" b="0" i="0" kern="1200" baseline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100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 the Mondopad Homepage, select Reset Meeting</a:t>
                      </a:r>
                    </a:p>
                    <a:p>
                      <a:pPr marL="173038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Select </a:t>
                      </a:r>
                      <a:r>
                        <a:rPr lang="en-US" sz="1100" b="1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 </a:t>
                      </a:r>
                      <a:r>
                        <a:rPr lang="en-US" sz="1100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proceed, then </a:t>
                      </a:r>
                      <a:r>
                        <a:rPr lang="en-US" sz="1100" b="1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OK</a:t>
                      </a:r>
                      <a:r>
                        <a:rPr lang="en-US" sz="1100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when prompted that the  meeting has been closed.</a:t>
                      </a:r>
                      <a:endParaRPr lang="en-US" sz="1100" b="1" i="0" kern="1200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58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i="0" kern="1200" dirty="0" smtClean="0">
                          <a:solidFill>
                            <a:srgbClr val="43505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Using The Whiteboard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158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600" b="1" i="0" kern="1200" dirty="0" smtClean="0">
                        <a:solidFill>
                          <a:srgbClr val="435057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6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8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600" b="1" i="0" kern="1200" dirty="0" smtClean="0">
                        <a:solidFill>
                          <a:srgbClr val="435057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6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46711">
                <a:tc gridSpan="2" vMerge="1">
                  <a:txBody>
                    <a:bodyPr/>
                    <a:lstStyle/>
                    <a:p>
                      <a:pPr marL="3175" indent="0" algn="l">
                        <a:buFont typeface="+mj-lt"/>
                        <a:buNone/>
                      </a:pPr>
                      <a:endParaRPr lang="en-US" sz="1200" b="0" i="0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900" b="1" u="none" kern="1200" dirty="0" smtClean="0">
                          <a:solidFill>
                            <a:srgbClr val="435057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 Common Features (Fig 1)</a:t>
                      </a:r>
                      <a:endParaRPr lang="en-US" sz="900" u="none" kern="1200" dirty="0" smtClean="0">
                        <a:solidFill>
                          <a:srgbClr val="43505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spcBef>
                          <a:spcPts val="200"/>
                        </a:spcBef>
                      </a:pPr>
                      <a:r>
                        <a:rPr lang="en-US" sz="900" b="1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Erase Content</a:t>
                      </a:r>
                      <a:r>
                        <a:rPr lang="en-US" sz="900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 tap Eraser icon    , wipe content to erase.</a:t>
                      </a:r>
                    </a:p>
                    <a:p>
                      <a:pPr>
                        <a:spcBef>
                          <a:spcPts val="200"/>
                        </a:spcBef>
                      </a:pPr>
                      <a:r>
                        <a:rPr lang="en-US" sz="900" b="1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Clear Whiteboard </a:t>
                      </a:r>
                      <a:r>
                        <a:rPr lang="en-US" sz="900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 tap the Clear     icon.</a:t>
                      </a:r>
                    </a:p>
                    <a:p>
                      <a:pPr>
                        <a:spcBef>
                          <a:spcPts val="200"/>
                        </a:spcBef>
                      </a:pPr>
                      <a:r>
                        <a:rPr lang="en-US" sz="900" b="1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New Session – </a:t>
                      </a:r>
                      <a:r>
                        <a:rPr lang="en-US" sz="900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tap New icon     .</a:t>
                      </a:r>
                    </a:p>
                    <a:p>
                      <a:pPr>
                        <a:spcBef>
                          <a:spcPts val="200"/>
                        </a:spcBef>
                      </a:pPr>
                      <a:r>
                        <a:rPr lang="en-US" sz="900" b="1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Undo / Redo</a:t>
                      </a:r>
                      <a:r>
                        <a:rPr lang="en-US" sz="900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– tap the Undo     or Redo     icons.</a:t>
                      </a:r>
                    </a:p>
                    <a:p>
                      <a:pPr>
                        <a:spcBef>
                          <a:spcPts val="200"/>
                        </a:spcBef>
                      </a:pPr>
                      <a:r>
                        <a:rPr lang="en-US" sz="900" b="1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Thumbnail View</a:t>
                      </a:r>
                      <a:r>
                        <a:rPr lang="en-US" sz="900" b="1" i="1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b="1" i="1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tap      , to view thumbnail view of all whiteboard pages.</a:t>
                      </a:r>
                    </a:p>
                    <a:p>
                      <a:pPr>
                        <a:spcBef>
                          <a:spcPts val="200"/>
                        </a:spcBef>
                      </a:pPr>
                      <a:r>
                        <a:rPr lang="en-US" sz="900" b="1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Arrows</a:t>
                      </a:r>
                      <a:r>
                        <a:rPr lang="en-US" sz="900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 Tap   </a:t>
                      </a:r>
                      <a:r>
                        <a:rPr lang="en-US" sz="900" i="1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900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view previous page,       to view or create</a:t>
                      </a:r>
                      <a:r>
                        <a:rPr lang="en-US" sz="900" kern="1200" baseline="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next page,     to scroll up or</a:t>
                      </a:r>
                      <a:r>
                        <a:rPr lang="en-US" sz="900" kern="1200" baseline="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en-US" sz="900" kern="12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scroll down.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EEE"/>
                    </a:solidFill>
                  </a:tcPr>
                </a:tc>
              </a:tr>
              <a:tr h="1244270">
                <a:tc rowSpan="3" gridSpan="2">
                  <a:txBody>
                    <a:bodyPr/>
                    <a:lstStyle/>
                    <a:p>
                      <a:pPr marL="3175" indent="0" algn="l">
                        <a:buFont typeface="+mj-lt"/>
                        <a:buNone/>
                      </a:pPr>
                      <a:r>
                        <a:rPr lang="en-US" sz="1200" b="1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Access the Whiteboard</a:t>
                      </a:r>
                    </a:p>
                    <a:p>
                      <a:pPr marL="228600" indent="-1651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the Mondopad Toolbar, touch the whiteboard icon    </a:t>
                      </a:r>
                      <a:r>
                        <a:rPr lang="en-US" sz="1100" b="0" i="0" baseline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fig 2.</a:t>
                      </a:r>
                    </a:p>
                    <a:p>
                      <a:pPr marL="3175" indent="0" algn="l">
                        <a:buFont typeface="+mj-lt"/>
                        <a:buNone/>
                      </a:pPr>
                      <a:endParaRPr lang="en-US" sz="800" b="1" i="0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175" indent="0" algn="l">
                        <a:buFont typeface="+mj-lt"/>
                        <a:buNone/>
                      </a:pPr>
                      <a:r>
                        <a:rPr lang="en-US" sz="1200" b="1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Draw</a:t>
                      </a:r>
                    </a:p>
                    <a:p>
                      <a:pPr marL="228600" indent="-1651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Touch the suitable color     and font size      , fig 1, and then touch the whiteboard to start drawing.</a:t>
                      </a:r>
                    </a:p>
                    <a:p>
                      <a:pPr marL="3175" indent="0" algn="l">
                        <a:buFont typeface="+mj-lt"/>
                        <a:buNone/>
                      </a:pPr>
                      <a:endParaRPr lang="en-US" sz="800" b="0" i="0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175" indent="0" algn="l">
                        <a:buFont typeface="+mj-lt"/>
                        <a:buNone/>
                      </a:pPr>
                      <a:r>
                        <a:rPr lang="en-US" sz="1200" b="1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Save Session to a Thumb Drive</a:t>
                      </a:r>
                    </a:p>
                    <a:p>
                      <a:pPr marL="225425" indent="-168275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Insert thumb drive to USB port on the right side panel of the display.</a:t>
                      </a:r>
                    </a:p>
                    <a:p>
                      <a:pPr marL="225425" indent="-168275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Touch the Save JPG icon      , fig 1.</a:t>
                      </a:r>
                    </a:p>
                    <a:p>
                      <a:pPr marL="225425" indent="-168275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Navigate to your thumb drive, should be D: drive, select OK.</a:t>
                      </a:r>
                    </a:p>
                    <a:p>
                      <a:pPr marL="225425" indent="-168275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name the file; tap Name field, tap keyboard icon, type name, choose Current page or All pages, then select OK.</a:t>
                      </a:r>
                    </a:p>
                    <a:p>
                      <a:pPr marL="3175" indent="0">
                        <a:buFont typeface="+mj-lt"/>
                        <a:buNone/>
                      </a:pPr>
                      <a:endParaRPr lang="en-US" sz="800" b="1" i="0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175" indent="0">
                        <a:buFont typeface="+mj-lt"/>
                        <a:buNone/>
                      </a:pPr>
                      <a:r>
                        <a:rPr lang="en-US" sz="1200" b="1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Email Session</a:t>
                      </a:r>
                    </a:p>
                    <a:p>
                      <a:pPr marL="231775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Tap the Share icon     , fig 1.</a:t>
                      </a:r>
                    </a:p>
                    <a:p>
                      <a:pPr marL="231775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Enter email addresses in “Send to:” list, select OK.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pPr marL="117475" indent="0">
                        <a:buFont typeface="+mj-lt"/>
                        <a:buNone/>
                      </a:pPr>
                      <a:endParaRPr lang="en-US" sz="1200" b="0" i="0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117475" indent="0">
                        <a:buFont typeface="+mj-lt"/>
                        <a:buNone/>
                      </a:pPr>
                      <a:endParaRPr lang="en-US" sz="1200" b="0" i="0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454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 smtClean="0">
                          <a:solidFill>
                            <a:srgbClr val="43505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When Finished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2439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175">
                        <a:buFont typeface="+mj-lt"/>
                        <a:buNone/>
                      </a:pPr>
                      <a:r>
                        <a:rPr lang="en-US" sz="1200" b="1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Logging off the Mondopad</a:t>
                      </a:r>
                    </a:p>
                    <a:p>
                      <a:pPr marL="165100" indent="-16510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Select the Home Page icon    , fig 2, to return to the Mondopad Home Page.</a:t>
                      </a:r>
                    </a:p>
                    <a:p>
                      <a:pPr marL="165100" indent="-16510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Please</a:t>
                      </a:r>
                      <a:r>
                        <a:rPr lang="en-US" sz="1100" b="0" i="0" kern="1200" baseline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do not power </a:t>
                      </a:r>
                      <a:r>
                        <a:rPr lang="en-US" sz="1100" b="0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display off. </a:t>
                      </a:r>
                    </a:p>
                    <a:p>
                      <a:pPr marL="165100" indent="-16510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Run Reset Meeting procedure.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0" y="0"/>
            <a:ext cx="6553200" cy="1143000"/>
          </a:xfrm>
          <a:prstGeom prst="rect">
            <a:avLst/>
          </a:prstGeom>
          <a:solidFill>
            <a:srgbClr val="19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9550" y="447675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InFocus </a:t>
            </a:r>
            <a:r>
              <a:rPr lang="en-US" sz="28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Mondopad Guide </a:t>
            </a:r>
            <a:endParaRPr lang="en-US" sz="2800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53200" y="0"/>
            <a:ext cx="304800" cy="1143000"/>
          </a:xfrm>
          <a:prstGeom prst="rect">
            <a:avLst/>
          </a:prstGeom>
          <a:solidFill>
            <a:srgbClr val="ABB8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38714" y="8745379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- 1 -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972702" y="1693546"/>
            <a:ext cx="3517900" cy="2080260"/>
            <a:chOff x="2899410" y="2155190"/>
            <a:chExt cx="3517900" cy="2080260"/>
          </a:xfrm>
        </p:grpSpPr>
        <p:pic>
          <p:nvPicPr>
            <p:cNvPr id="17" name="Picture 16"/>
            <p:cNvPicPr/>
            <p:nvPr/>
          </p:nvPicPr>
          <p:blipFill rotWithShape="1">
            <a:blip r:embed="rId2" cstate="print"/>
            <a:srcRect l="1572" r="1642"/>
            <a:stretch/>
          </p:blipFill>
          <p:spPr bwMode="auto">
            <a:xfrm>
              <a:off x="2899410" y="2155190"/>
              <a:ext cx="3517900" cy="1883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TextBox 18"/>
            <p:cNvSpPr txBox="1"/>
            <p:nvPr/>
          </p:nvSpPr>
          <p:spPr>
            <a:xfrm>
              <a:off x="3314700" y="3989229"/>
              <a:ext cx="533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19569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Fig. 2</a:t>
              </a:r>
              <a:endParaRPr lang="en-US" sz="1000" b="1" dirty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0" name="Picture 1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2288" y="5332998"/>
            <a:ext cx="152400" cy="181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/>
          <p:cNvPicPr/>
          <p:nvPr/>
        </p:nvPicPr>
        <p:blipFill>
          <a:blip r:embed="rId4"/>
          <a:stretch>
            <a:fillRect/>
          </a:stretch>
        </p:blipFill>
        <p:spPr>
          <a:xfrm>
            <a:off x="1817369" y="5803322"/>
            <a:ext cx="101600" cy="181610"/>
          </a:xfrm>
          <a:prstGeom prst="rect">
            <a:avLst/>
          </a:prstGeom>
        </p:spPr>
      </p:pic>
      <p:pic>
        <p:nvPicPr>
          <p:cNvPr id="22" name="Picture 21"/>
          <p:cNvPicPr/>
          <p:nvPr/>
        </p:nvPicPr>
        <p:blipFill>
          <a:blip r:embed="rId5"/>
          <a:stretch>
            <a:fillRect/>
          </a:stretch>
        </p:blipFill>
        <p:spPr>
          <a:xfrm>
            <a:off x="2798066" y="5849042"/>
            <a:ext cx="165100" cy="135890"/>
          </a:xfrm>
          <a:prstGeom prst="rect">
            <a:avLst/>
          </a:prstGeom>
        </p:spPr>
      </p:pic>
      <p:pic>
        <p:nvPicPr>
          <p:cNvPr id="23" name="Picture 22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18969" y="6786562"/>
            <a:ext cx="152400" cy="17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3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12254" y="7728266"/>
            <a:ext cx="150495" cy="207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4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73236" y="4598174"/>
            <a:ext cx="76200" cy="13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5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19767" y="4879779"/>
            <a:ext cx="104775" cy="148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6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07490" y="5028614"/>
            <a:ext cx="109071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7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958931" y="5211763"/>
            <a:ext cx="9711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8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519862" y="5211763"/>
            <a:ext cx="9007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9"/>
          <p:cNvPicPr/>
          <p:nvPr/>
        </p:nvPicPr>
        <p:blipFill>
          <a:blip r:embed="rId13"/>
          <a:stretch>
            <a:fillRect/>
          </a:stretch>
        </p:blipFill>
        <p:spPr>
          <a:xfrm>
            <a:off x="5688156" y="5513306"/>
            <a:ext cx="152399" cy="137321"/>
          </a:xfrm>
          <a:prstGeom prst="rect">
            <a:avLst/>
          </a:prstGeom>
        </p:spPr>
      </p:pic>
      <p:pic>
        <p:nvPicPr>
          <p:cNvPr id="31" name="Picture 30"/>
          <p:cNvPicPr/>
          <p:nvPr/>
        </p:nvPicPr>
        <p:blipFill>
          <a:blip r:embed="rId14"/>
          <a:stretch>
            <a:fillRect/>
          </a:stretch>
        </p:blipFill>
        <p:spPr>
          <a:xfrm>
            <a:off x="5193346" y="5836790"/>
            <a:ext cx="146050" cy="109220"/>
          </a:xfrm>
          <a:prstGeom prst="rect">
            <a:avLst/>
          </a:prstGeom>
        </p:spPr>
      </p:pic>
      <p:pic>
        <p:nvPicPr>
          <p:cNvPr id="32" name="Picture 31"/>
          <p:cNvPicPr/>
          <p:nvPr/>
        </p:nvPicPr>
        <p:blipFill>
          <a:blip r:embed="rId15"/>
          <a:stretch>
            <a:fillRect/>
          </a:stretch>
        </p:blipFill>
        <p:spPr>
          <a:xfrm>
            <a:off x="6564901" y="5836790"/>
            <a:ext cx="133350" cy="107950"/>
          </a:xfrm>
          <a:prstGeom prst="rect">
            <a:avLst/>
          </a:prstGeom>
        </p:spPr>
      </p:pic>
      <p:pic>
        <p:nvPicPr>
          <p:cNvPr id="33" name="Picture 32"/>
          <p:cNvPicPr/>
          <p:nvPr/>
        </p:nvPicPr>
        <p:blipFill>
          <a:blip r:embed="rId16"/>
          <a:stretch>
            <a:fillRect/>
          </a:stretch>
        </p:blipFill>
        <p:spPr>
          <a:xfrm>
            <a:off x="6084336" y="5963022"/>
            <a:ext cx="127000" cy="106045"/>
          </a:xfrm>
          <a:prstGeom prst="rect">
            <a:avLst/>
          </a:prstGeom>
        </p:spPr>
      </p:pic>
      <p:pic>
        <p:nvPicPr>
          <p:cNvPr id="34" name="Picture 33"/>
          <p:cNvPicPr/>
          <p:nvPr/>
        </p:nvPicPr>
        <p:blipFill>
          <a:blip r:embed="rId17"/>
          <a:stretch>
            <a:fillRect/>
          </a:stretch>
        </p:blipFill>
        <p:spPr>
          <a:xfrm>
            <a:off x="4800600" y="6102771"/>
            <a:ext cx="133350" cy="109855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630" y="7067847"/>
            <a:ext cx="148965" cy="133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557" y="3484089"/>
            <a:ext cx="115887" cy="12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 descr="Mondopad-1-8-whiteboard-menu.png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624" y="1816634"/>
            <a:ext cx="442576" cy="1840966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2286000" y="3733800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Fig. 1</a:t>
            </a:r>
            <a:endParaRPr lang="en-US" sz="1000" b="1" dirty="0">
              <a:solidFill>
                <a:srgbClr val="1956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37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382000"/>
            <a:ext cx="6858000" cy="762000"/>
          </a:xfrm>
          <a:prstGeom prst="rect">
            <a:avLst/>
          </a:prstGeom>
          <a:solidFill>
            <a:srgbClr val="ABB8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38714" y="8745379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- 2 -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553200" cy="533400"/>
          </a:xfrm>
          <a:prstGeom prst="rect">
            <a:avLst/>
          </a:prstGeom>
          <a:solidFill>
            <a:srgbClr val="19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InFocus Mondopad Guide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553200" y="0"/>
            <a:ext cx="304800" cy="533400"/>
          </a:xfrm>
          <a:prstGeom prst="rect">
            <a:avLst/>
          </a:prstGeom>
          <a:solidFill>
            <a:srgbClr val="ABB8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303917"/>
              </p:ext>
            </p:extLst>
          </p:nvPr>
        </p:nvGraphicFramePr>
        <p:xfrm>
          <a:off x="76200" y="468915"/>
          <a:ext cx="6705600" cy="8228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</a:tblGrid>
              <a:tr h="286151">
                <a:tc>
                  <a:txBody>
                    <a:bodyPr/>
                    <a:lstStyle/>
                    <a:p>
                      <a:pPr marL="31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i="0" dirty="0" smtClean="0">
                          <a:solidFill>
                            <a:srgbClr val="43505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n-US" sz="1600" b="1" i="0" baseline="0" dirty="0" smtClean="0">
                          <a:solidFill>
                            <a:srgbClr val="43505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Use the Web Browser</a:t>
                      </a:r>
                      <a:endParaRPr lang="en-US" sz="1600" b="1" i="0" dirty="0" smtClean="0">
                        <a:solidFill>
                          <a:srgbClr val="43505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i="0" kern="1200" dirty="0" smtClean="0">
                          <a:solidFill>
                            <a:srgbClr val="43505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Access WebEx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1460">
                <a:tc>
                  <a:txBody>
                    <a:bodyPr/>
                    <a:lstStyle/>
                    <a:p>
                      <a:pPr marL="231775" indent="-228600"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the Mondopad Toolbar, tap the Browser icon     , fig 2.</a:t>
                      </a:r>
                    </a:p>
                    <a:p>
                      <a:pPr marL="231775" indent="-228600">
                        <a:spcBef>
                          <a:spcPts val="0"/>
                        </a:spcBef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Tap the address bar, tap the keyboard icon, type in the desired URL and tap the Return key</a:t>
                      </a:r>
                      <a:r>
                        <a:rPr lang="en-US" sz="12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228600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 the browser</a:t>
                      </a:r>
                    </a:p>
                    <a:p>
                      <a:pPr marL="228600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the Meeting Number field, Enter the meeting number and click join.</a:t>
                      </a:r>
                    </a:p>
                    <a:p>
                      <a:pPr marL="228600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Enter your information in the Your Name: and Email Address: field, select join.</a:t>
                      </a:r>
                    </a:p>
                    <a:p>
                      <a:pPr marL="228600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 to the Home Page and select the newly created Webex icon     , located at</a:t>
                      </a:r>
                      <a:r>
                        <a:rPr lang="en-US" sz="1100" b="0" i="0" baseline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bottom right of the screen</a:t>
                      </a: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4261">
                <a:tc>
                  <a:txBody>
                    <a:bodyPr/>
                    <a:lstStyle/>
                    <a:p>
                      <a:pPr marL="31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i="0" kern="1200" dirty="0" smtClean="0">
                          <a:solidFill>
                            <a:srgbClr val="43505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Email Documents To The Mondopad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103">
                <a:tc rowSpan="3">
                  <a:txBody>
                    <a:bodyPr/>
                    <a:lstStyle/>
                    <a:p>
                      <a:pPr marL="228600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Email the document, as an attachment, to the email address at the top of the Mondopad.</a:t>
                      </a:r>
                    </a:p>
                    <a:p>
                      <a:pPr marL="228600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Check your email for a response email from the Mondopad. </a:t>
                      </a:r>
                    </a:p>
                    <a:p>
                      <a:pPr marL="228600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the Mondopad Toolbar, tap the View &amp; Share folder icon     , fig 2, then tap the folder labeled with your email address.</a:t>
                      </a:r>
                    </a:p>
                    <a:p>
                      <a:pPr marL="228600" indent="-228600">
                        <a:spcBef>
                          <a:spcPts val="0"/>
                        </a:spcBef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Enter the access code found in the response email, select</a:t>
                      </a:r>
                      <a:r>
                        <a:rPr lang="en-US" sz="1100" b="0" i="0" baseline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 and tap to open your document.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 typeface="+mj-lt"/>
                        <a:buNone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35057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Forgot Folder PIN</a:t>
                      </a:r>
                    </a:p>
                    <a:p>
                      <a:pPr marL="228600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95695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the View &amp; Share folder left click Forgot PIN.</a:t>
                      </a:r>
                    </a:p>
                    <a:p>
                      <a:pPr marL="228600" marR="0" lvl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 smtClean="0">
                          <a:solidFill>
                            <a:srgbClr val="1F497D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Left click the checkbox on the Folder with your email address on it.</a:t>
                      </a:r>
                      <a:endParaRPr lang="en-U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28600" marR="0" lvl="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100" dirty="0" smtClean="0">
                          <a:solidFill>
                            <a:srgbClr val="1F497D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Left click on Send in the top right corner of the screen.</a:t>
                      </a:r>
                    </a:p>
                    <a:p>
                      <a:pPr marL="228600" marR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sz="1100" b="1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NOTE</a:t>
                      </a:r>
                      <a:r>
                        <a:rPr lang="en-US" sz="110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sz="1100" baseline="0" dirty="0" smtClean="0">
                          <a:solidFill>
                            <a:srgbClr val="195695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Your PIN will be mailed to you</a:t>
                      </a:r>
                      <a:endParaRPr lang="en-US" sz="1100" dirty="0" smtClean="0">
                        <a:solidFill>
                          <a:srgbClr val="195695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marR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b="1" dirty="0" smtClean="0">
                          <a:solidFill>
                            <a:srgbClr val="435057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Edit</a:t>
                      </a:r>
                      <a:r>
                        <a:rPr lang="en-US" sz="1600" b="1" baseline="0" dirty="0" smtClean="0">
                          <a:solidFill>
                            <a:srgbClr val="435057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The MS Office Document</a:t>
                      </a:r>
                    </a:p>
                    <a:p>
                      <a:pPr marL="228600" marR="0" lvl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 smtClean="0">
                          <a:solidFill>
                            <a:srgbClr val="376092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While viewing an MS Office document, select Edit from either side toolbar.</a:t>
                      </a:r>
                      <a:endParaRPr lang="en-U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28600" marR="0" lvl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100" dirty="0" smtClean="0">
                          <a:solidFill>
                            <a:srgbClr val="376092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Your document will now open in an editable screen.</a:t>
                      </a:r>
                    </a:p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solidFill>
                            <a:srgbClr val="376092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NOTE:</a:t>
                      </a:r>
                      <a:r>
                        <a:rPr lang="en-US" sz="1100" dirty="0" smtClean="0">
                          <a:solidFill>
                            <a:srgbClr val="376092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 If your editable document does not come up on the screen, you may have to return to the Mondopad Homepage and select your documents newly created icon.</a:t>
                      </a:r>
                      <a:endParaRPr lang="en-U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None/>
                      </a:pPr>
                      <a:endParaRPr lang="en-U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600" b="1" dirty="0" smtClean="0">
                        <a:solidFill>
                          <a:srgbClr val="435057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None/>
                      </a:pPr>
                      <a:endParaRPr lang="en-U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42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1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i="0" dirty="0" smtClean="0">
                          <a:solidFill>
                            <a:srgbClr val="43505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n-US" sz="1600" b="1" i="0" baseline="0" dirty="0" smtClean="0">
                          <a:solidFill>
                            <a:srgbClr val="43505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View Documents From A Thumb Drive</a:t>
                      </a:r>
                      <a:endParaRPr lang="en-US" sz="1600" b="1" i="0" dirty="0" smtClean="0">
                        <a:solidFill>
                          <a:srgbClr val="43505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430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1775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Plug a thumb drive into a USB port on the right side panel of the Mondopad.</a:t>
                      </a:r>
                    </a:p>
                    <a:p>
                      <a:pPr marL="231775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the Mondopad Toolbar, tap the View and Share icon      , fig 2.</a:t>
                      </a:r>
                    </a:p>
                    <a:p>
                      <a:pPr marL="231775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the side of the display, tap the Drive icon of your USB, should be (D:).</a:t>
                      </a:r>
                    </a:p>
                    <a:p>
                      <a:pPr marL="231775" indent="-228600">
                        <a:spcBef>
                          <a:spcPts val="0"/>
                        </a:spcBef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Tap the document to view.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 typeface="+mj-lt"/>
                        <a:buNone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35057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Copy File to Another Folder</a:t>
                      </a:r>
                    </a:p>
                    <a:p>
                      <a:pPr marL="228600" marR="0" lvl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 smtClean="0">
                          <a:solidFill>
                            <a:srgbClr val="1F497D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In the View &amp; Share folder, right click on the file to copy.</a:t>
                      </a:r>
                      <a:endParaRPr lang="en-U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28600" marR="0" lvl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 smtClean="0">
                          <a:solidFill>
                            <a:srgbClr val="1F497D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Left click Copy from either side toolbar.</a:t>
                      </a:r>
                      <a:endParaRPr lang="en-U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28600" marR="0" lvl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 smtClean="0">
                          <a:solidFill>
                            <a:srgbClr val="1F497D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Select OK on the popup window.</a:t>
                      </a:r>
                      <a:endParaRPr lang="en-U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28600" marR="0" lvl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 smtClean="0">
                          <a:solidFill>
                            <a:srgbClr val="1F497D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Navigate the mouse over the file to be copied, hold down the right mouse button and drag the file to the location to copy it to.</a:t>
                      </a:r>
                      <a:endParaRPr lang="en-U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28600" marR="0" lvl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 smtClean="0">
                          <a:solidFill>
                            <a:srgbClr val="1F497D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Release the right mouse button to paste the file in the new location.</a:t>
                      </a:r>
                      <a:endParaRPr lang="en-U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28600" marR="0" lvl="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 smtClean="0">
                          <a:solidFill>
                            <a:srgbClr val="1F497D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When done, left click Done from either side toolbar.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35057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Deleting Documents</a:t>
                      </a:r>
                    </a:p>
                    <a:p>
                      <a:pPr marL="228600" marR="0" lvl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 smtClean="0">
                          <a:solidFill>
                            <a:srgbClr val="1F497D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In the View &amp; Share folder, select </a:t>
                      </a:r>
                      <a:r>
                        <a:rPr lang="en-US" sz="1100" b="1" dirty="0" smtClean="0">
                          <a:solidFill>
                            <a:srgbClr val="1F497D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Delete</a:t>
                      </a:r>
                      <a:r>
                        <a:rPr lang="en-US" sz="1100" dirty="0" smtClean="0">
                          <a:solidFill>
                            <a:srgbClr val="1F497D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from either side toolbar.</a:t>
                      </a:r>
                      <a:endParaRPr lang="en-U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28600" marR="0" lvl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 smtClean="0">
                          <a:solidFill>
                            <a:srgbClr val="1F497D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Left click the checkbox on the file(s) to be deleted.</a:t>
                      </a:r>
                      <a:endParaRPr lang="en-U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28600" marR="0" lvl="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 smtClean="0">
                          <a:solidFill>
                            <a:srgbClr val="1F497D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Left click on </a:t>
                      </a:r>
                      <a:r>
                        <a:rPr lang="en-US" sz="1100" b="1" dirty="0" smtClean="0">
                          <a:solidFill>
                            <a:srgbClr val="1F497D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OK</a:t>
                      </a:r>
                      <a:r>
                        <a:rPr lang="en-US" sz="1100" dirty="0" smtClean="0">
                          <a:solidFill>
                            <a:srgbClr val="1F497D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in the top right corner of the screen. </a:t>
                      </a:r>
                    </a:p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175" indent="0">
                        <a:spcBef>
                          <a:spcPts val="600"/>
                        </a:spcBef>
                        <a:buFont typeface="+mj-lt"/>
                        <a:buNone/>
                      </a:pPr>
                      <a:endParaRPr lang="en-US" sz="1100" b="0" i="0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" name="Picture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882" y="998065"/>
            <a:ext cx="115314" cy="180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62461" y="3755390"/>
            <a:ext cx="150495" cy="207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0" y="3352800"/>
            <a:ext cx="1524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371" y="2116932"/>
            <a:ext cx="169068" cy="169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997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382000"/>
            <a:ext cx="6858000" cy="762000"/>
          </a:xfrm>
          <a:prstGeom prst="rect">
            <a:avLst/>
          </a:prstGeom>
          <a:solidFill>
            <a:srgbClr val="ABB8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38714" y="8726329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- 3 -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580499"/>
              </p:ext>
            </p:extLst>
          </p:nvPr>
        </p:nvGraphicFramePr>
        <p:xfrm>
          <a:off x="28575" y="4038600"/>
          <a:ext cx="680085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0850"/>
              </a:tblGrid>
              <a:tr h="326838">
                <a:tc>
                  <a:txBody>
                    <a:bodyPr/>
                    <a:lstStyle/>
                    <a:p>
                      <a:pPr marL="31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i="0" dirty="0" smtClean="0">
                          <a:solidFill>
                            <a:srgbClr val="43505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Touchpad Techniques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EEE"/>
                    </a:solidFill>
                  </a:tcPr>
                </a:tc>
              </a:tr>
              <a:tr h="3714709">
                <a:tc>
                  <a:txBody>
                    <a:bodyPr/>
                    <a:lstStyle/>
                    <a:p>
                      <a:pPr marL="3175" indent="0">
                        <a:spcBef>
                          <a:spcPts val="1200"/>
                        </a:spcBef>
                        <a:buFont typeface="+mj-lt"/>
                        <a:buNone/>
                      </a:pPr>
                      <a:r>
                        <a:rPr lang="en-US" sz="1200" b="1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Tap</a:t>
                      </a:r>
                      <a:r>
                        <a:rPr lang="en-US" sz="12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Quickly touch the screen with your finger, same as single click on the mouse.</a:t>
                      </a:r>
                    </a:p>
                    <a:p>
                      <a:pPr marL="3175" indent="0">
                        <a:spcBef>
                          <a:spcPts val="1200"/>
                        </a:spcBef>
                        <a:buFont typeface="+mj-lt"/>
                        <a:buNone/>
                      </a:pPr>
                      <a:r>
                        <a:rPr lang="en-US" sz="1200" b="1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</a:t>
                      </a:r>
                      <a:r>
                        <a:rPr lang="en-US" sz="12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Touch the screen and move your finger in the direction you want to scroll the image document or page.</a:t>
                      </a:r>
                    </a:p>
                    <a:p>
                      <a:pPr marL="3175" indent="0">
                        <a:spcBef>
                          <a:spcPts val="1200"/>
                        </a:spcBef>
                        <a:buFont typeface="+mj-lt"/>
                        <a:buNone/>
                      </a:pPr>
                      <a:r>
                        <a:rPr lang="en-US" sz="1200" b="1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Double-tap</a:t>
                      </a:r>
                      <a:r>
                        <a:rPr lang="en-US" sz="12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Quickly touch the screen twice, same as double-clicking left mouse button.</a:t>
                      </a:r>
                    </a:p>
                    <a:p>
                      <a:pPr marL="3175" indent="0">
                        <a:spcBef>
                          <a:spcPts val="1200"/>
                        </a:spcBef>
                        <a:buFont typeface="+mj-lt"/>
                        <a:buNone/>
                      </a:pPr>
                      <a:r>
                        <a:rPr lang="en-US" sz="1200" b="1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Drag and Drop </a:t>
                      </a:r>
                      <a:r>
                        <a:rPr lang="en-US" sz="12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Touch the screen and hold it until a copy of the file is visible. Without lifting your finger, move your finger across the screen to the location you want to drop the file or folder. Lift your finger.</a:t>
                      </a:r>
                    </a:p>
                    <a:p>
                      <a:pPr marL="3175" indent="0">
                        <a:spcBef>
                          <a:spcPts val="1200"/>
                        </a:spcBef>
                        <a:buFont typeface="+mj-lt"/>
                        <a:buNone/>
                      </a:pPr>
                      <a:r>
                        <a:rPr lang="en-US" sz="1200" b="1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Flick</a:t>
                      </a:r>
                      <a:r>
                        <a:rPr lang="en-US" sz="12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Touch the screen and flick your finger in the direction you want to move through the document or folder images.</a:t>
                      </a:r>
                    </a:p>
                    <a:p>
                      <a:pPr marL="3175" indent="0">
                        <a:spcBef>
                          <a:spcPts val="1200"/>
                        </a:spcBef>
                        <a:buFont typeface="+mj-lt"/>
                        <a:buNone/>
                      </a:pPr>
                      <a:r>
                        <a:rPr lang="en-US" sz="1200" b="1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Two-Fingered Flick </a:t>
                      </a:r>
                      <a:r>
                        <a:rPr lang="en-US" sz="12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(whiteboard feature) – Using two fingers, touch the screen and flick your fingers left to add a page, right to go to the previous page, up to increase the page size, down to scroll up the page.</a:t>
                      </a:r>
                    </a:p>
                    <a:p>
                      <a:pPr marL="3175" indent="0">
                        <a:spcBef>
                          <a:spcPts val="1200"/>
                        </a:spcBef>
                        <a:buFont typeface="+mj-lt"/>
                        <a:buNone/>
                      </a:pPr>
                      <a:r>
                        <a:rPr lang="en-US" sz="1200" b="1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Zoom Out </a:t>
                      </a:r>
                      <a:r>
                        <a:rPr lang="en-US" sz="12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Using two fingers touch the screen and move your fingertips closer to each other.</a:t>
                      </a:r>
                    </a:p>
                    <a:p>
                      <a:pPr marL="3175" indent="0">
                        <a:spcBef>
                          <a:spcPts val="1200"/>
                        </a:spcBef>
                        <a:buFont typeface="+mj-lt"/>
                        <a:buNone/>
                      </a:pPr>
                      <a:r>
                        <a:rPr lang="en-US" sz="1200" b="1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Zoom In </a:t>
                      </a:r>
                      <a:r>
                        <a:rPr lang="en-US" sz="12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Using two fingers touch the screen and move your fingertips away from each other.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EEE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150" y="292328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Team Room L</a:t>
            </a:r>
            <a:endParaRPr lang="en-US" sz="2800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50" y="8721"/>
            <a:ext cx="624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Work Environment Prototypes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-2947"/>
            <a:ext cx="6553200" cy="1143000"/>
          </a:xfrm>
          <a:prstGeom prst="rect">
            <a:avLst/>
          </a:prstGeom>
          <a:solidFill>
            <a:srgbClr val="19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9550" y="444728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InFocus </a:t>
            </a:r>
            <a:r>
              <a:rPr lang="en-US" sz="28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Mondopad Guide </a:t>
            </a:r>
            <a:endParaRPr lang="en-US" sz="2800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53200" y="-2947"/>
            <a:ext cx="304800" cy="1143000"/>
          </a:xfrm>
          <a:prstGeom prst="rect">
            <a:avLst/>
          </a:prstGeom>
          <a:solidFill>
            <a:srgbClr val="ABB8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709755"/>
              </p:ext>
            </p:extLst>
          </p:nvPr>
        </p:nvGraphicFramePr>
        <p:xfrm>
          <a:off x="57150" y="1140053"/>
          <a:ext cx="672465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285"/>
                <a:gridCol w="410040"/>
                <a:gridCol w="1558150"/>
                <a:gridCol w="1804175"/>
              </a:tblGrid>
              <a:tr h="336391">
                <a:tc gridSpan="4">
                  <a:txBody>
                    <a:bodyPr/>
                    <a:lstStyle/>
                    <a:p>
                      <a:pPr marL="3175" indent="0">
                        <a:spcBef>
                          <a:spcPts val="600"/>
                        </a:spcBef>
                        <a:buFont typeface="+mj-lt"/>
                        <a:buNone/>
                      </a:pPr>
                      <a:r>
                        <a:rPr lang="en-US" sz="1600" b="1" i="0" kern="1200" dirty="0" smtClean="0">
                          <a:solidFill>
                            <a:srgbClr val="43505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Upload, Control or View Presentations from Your Laptop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175" indent="0">
                        <a:spcBef>
                          <a:spcPts val="600"/>
                        </a:spcBef>
                        <a:buFont typeface="+mj-lt"/>
                        <a:buNone/>
                      </a:pPr>
                      <a:endParaRPr lang="en-US" sz="1600" b="1" i="0" kern="1200" dirty="0" smtClean="0">
                        <a:solidFill>
                          <a:srgbClr val="435057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1453">
                <a:tc gridSpan="4">
                  <a:txBody>
                    <a:bodyPr/>
                    <a:lstStyle/>
                    <a:p>
                      <a:pPr marL="231775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your laptop, launch a web browser and enter the IP address of the Mondopad you are connecting to; </a:t>
                      </a:r>
                      <a:r>
                        <a:rPr lang="en-US" sz="1000" b="0" i="1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(IP address is located in the top left corner of the Mondopad Home Page,</a:t>
                      </a:r>
                      <a:r>
                        <a:rPr lang="en-US" sz="1000" b="0" i="1" baseline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1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fig 2).</a:t>
                      </a:r>
                    </a:p>
                    <a:p>
                      <a:pPr marL="231775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Enter the Access Code, located in the upper left corner of the Mondopad Home Page, fig 2, and select Login. The Mondopad’s Home Page is now displayed on your laptop.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175" indent="0">
                        <a:spcBef>
                          <a:spcPts val="600"/>
                        </a:spcBef>
                        <a:buFont typeface="+mj-lt"/>
                        <a:buNone/>
                      </a:pPr>
                      <a:endParaRPr lang="en-US" sz="1100" b="0" i="0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0156">
                <a:tc>
                  <a:txBody>
                    <a:bodyPr/>
                    <a:lstStyle/>
                    <a:p>
                      <a:pPr marL="3175" indent="0">
                        <a:spcBef>
                          <a:spcPts val="600"/>
                        </a:spcBef>
                        <a:buFont typeface="+mj-lt"/>
                        <a:buNone/>
                      </a:pPr>
                      <a:r>
                        <a:rPr lang="en-US" sz="1200" b="1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Upload Presentation Files</a:t>
                      </a:r>
                    </a:p>
                    <a:p>
                      <a:pPr marL="231775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your laptops browser, select Manage Local Files, click Upload.</a:t>
                      </a:r>
                    </a:p>
                    <a:p>
                      <a:pPr marL="231775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Select</a:t>
                      </a:r>
                      <a:r>
                        <a:rPr lang="en-US" sz="1100" b="0" i="0" baseline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Browse, navigate to and double click the file to upload, select</a:t>
                      </a:r>
                      <a:r>
                        <a:rPr lang="en-US" sz="1100" b="0" i="0" baseline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Upload.</a:t>
                      </a:r>
                    </a:p>
                    <a:p>
                      <a:pPr marL="231775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file will appear in the file list, double click it and it will be displayed on the Mondopad.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175" indent="0">
                        <a:spcBef>
                          <a:spcPts val="600"/>
                        </a:spcBef>
                        <a:buFont typeface="+mj-lt"/>
                        <a:buNone/>
                      </a:pPr>
                      <a:r>
                        <a:rPr lang="en-US" sz="1200" b="1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Control Presentations</a:t>
                      </a:r>
                    </a:p>
                    <a:p>
                      <a:pPr marL="231775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Select the file name.</a:t>
                      </a:r>
                    </a:p>
                    <a:p>
                      <a:pPr marL="231775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the up and down arrows in the browser to present and turn the page.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175" indent="0">
                        <a:spcBef>
                          <a:spcPts val="600"/>
                        </a:spcBef>
                        <a:buFont typeface="+mj-lt"/>
                        <a:buNone/>
                      </a:pPr>
                      <a:endParaRPr lang="en-US" sz="1100" b="0" i="0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indent="0">
                        <a:spcBef>
                          <a:spcPts val="600"/>
                        </a:spcBef>
                        <a:buFont typeface="+mj-lt"/>
                        <a:buNone/>
                      </a:pPr>
                      <a:r>
                        <a:rPr lang="en-US" sz="1200" b="1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View The Mondopad’s Screen</a:t>
                      </a:r>
                    </a:p>
                    <a:p>
                      <a:pPr marL="231775" indent="-228600"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the Mondopad Home</a:t>
                      </a:r>
                      <a:r>
                        <a:rPr lang="en-US" sz="1100" b="0" i="0" baseline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</a:t>
                      </a: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age, select Screen View.</a:t>
                      </a:r>
                    </a:p>
                    <a:p>
                      <a:pPr marL="3175" indent="0">
                        <a:spcBef>
                          <a:spcPts val="600"/>
                        </a:spcBef>
                        <a:buFont typeface="+mj-lt"/>
                        <a:buNone/>
                      </a:pPr>
                      <a:endParaRPr lang="en-US" sz="1100" b="0" i="0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34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38714" y="8726329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genentech logo wi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5038" y="8572500"/>
            <a:ext cx="1558637" cy="40005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8382000"/>
            <a:ext cx="6858000" cy="762000"/>
          </a:xfrm>
          <a:prstGeom prst="rect">
            <a:avLst/>
          </a:prstGeom>
          <a:solidFill>
            <a:srgbClr val="ABB8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8714" y="8745379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- 3 -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 descr="genentech logo wi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5038" y="8572500"/>
            <a:ext cx="1558637" cy="4000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7150" y="295275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Team Room L</a:t>
            </a:r>
            <a:endParaRPr lang="en-US" sz="2800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150" y="11668"/>
            <a:ext cx="624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Work Environment Prototypes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23586" y="8364379"/>
            <a:ext cx="6858000" cy="762000"/>
          </a:xfrm>
          <a:prstGeom prst="rect">
            <a:avLst/>
          </a:prstGeom>
          <a:solidFill>
            <a:srgbClr val="ABB8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299359"/>
              </p:ext>
            </p:extLst>
          </p:nvPr>
        </p:nvGraphicFramePr>
        <p:xfrm>
          <a:off x="76200" y="685801"/>
          <a:ext cx="6629400" cy="6172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199"/>
                <a:gridCol w="1447800"/>
                <a:gridCol w="1752600"/>
                <a:gridCol w="1828801"/>
              </a:tblGrid>
              <a:tr h="717908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To Connect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Via the Physical Cables (If Applicable)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display your desktop</a:t>
                      </a:r>
                      <a:r>
                        <a:rPr lang="en-US" sz="1100" b="0" baseline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on the Mondopad, first, p</a:t>
                      </a:r>
                      <a:r>
                        <a:rPr lang="en-US" sz="1100" b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 in the appropriate cable into your laptop, second, change the input on the Mondopad.</a:t>
                      </a:r>
                      <a:r>
                        <a:rPr lang="en-US" sz="1100" b="0" baseline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To do so follow the appropriate procedures below.</a:t>
                      </a:r>
                      <a:endParaRPr lang="en-US" sz="1100" b="0" u="sng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u="sng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3690">
                <a:tc gridSpan="4">
                  <a:txBody>
                    <a:bodyPr/>
                    <a:lstStyle/>
                    <a:p>
                      <a:pPr marL="158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Determine The Port Type On Your Laptop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sz="1100" b="0" i="1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9972">
                <a:tc gridSpan="4"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Locate one of the laptop port types on your machine from the list below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1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Next, move on to one of the connection procedures below.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7222">
                <a:tc gridSpan="4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200" b="1" i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Laptop Port Types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200" b="1" i="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02835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Wall Cables and Dongles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100" b="0" i="1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sz="1100" b="0" i="1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6327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200" b="1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Connect via the </a:t>
                      </a:r>
                      <a:r>
                        <a:rPr lang="en-US" sz="1200" b="1" i="0" kern="1200" dirty="0" err="1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HDMI</a:t>
                      </a:r>
                      <a:r>
                        <a:rPr lang="en-US" sz="1200" b="1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Port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Connect via the </a:t>
                      </a:r>
                      <a:r>
                        <a:rPr lang="en-US" sz="1100" b="1" i="0" kern="1200" dirty="0" err="1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DisplayPort</a:t>
                      </a:r>
                      <a:endParaRPr lang="en-US" sz="1100" b="1" i="0" kern="1200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Connect via the Mini </a:t>
                      </a:r>
                      <a:r>
                        <a:rPr lang="en-US" sz="1100" b="1" i="0" kern="1200" dirty="0" err="1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DisplayPort</a:t>
                      </a:r>
                      <a:r>
                        <a:rPr lang="en-US" sz="1100" b="1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or Thunderbolt Port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Connect the Audio Cable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74245">
                <a:tc>
                  <a:txBody>
                    <a:bodyPr/>
                    <a:lstStyle/>
                    <a:p>
                      <a:pPr marL="119063" indent="-119063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Locate the HDMI cable</a:t>
                      </a:r>
                      <a:r>
                        <a:rPr lang="en-US" sz="1000" b="0" i="0" baseline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coming from the wall and</a:t>
                      </a:r>
                      <a:r>
                        <a:rPr lang="en-US" sz="10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plug it into the HDMI port on your laptop. 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000" b="1" i="1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000" b="1" i="1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</a:t>
                      </a:r>
                      <a:r>
                        <a:rPr lang="en-US" sz="10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The </a:t>
                      </a:r>
                      <a:r>
                        <a:rPr lang="en-US" sz="1000" b="0" i="0" dirty="0" err="1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HDMI</a:t>
                      </a:r>
                      <a:r>
                        <a:rPr lang="en-US" sz="1000" b="0" i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cable may have a dongle plugged into it.  You will need to remove the dongle.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indent="-119063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Locate the HDMI cable</a:t>
                      </a:r>
                      <a:r>
                        <a:rPr lang="en-US" sz="1000" b="0" i="0" kern="1200" baseline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coming from the wall, p</a:t>
                      </a:r>
                      <a:r>
                        <a:rPr lang="en-US" sz="1000" b="0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lug the HDMI to </a:t>
                      </a:r>
                      <a:r>
                        <a:rPr lang="en-US" sz="1000" b="0" i="0" kern="1200" dirty="0" err="1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DisplayPort</a:t>
                      </a:r>
                      <a:r>
                        <a:rPr lang="en-US" sz="1000" b="0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dongle into the end of it.  </a:t>
                      </a:r>
                    </a:p>
                    <a:p>
                      <a:pPr marL="119063" indent="-119063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Plug the male end of the dongle into the </a:t>
                      </a:r>
                      <a:r>
                        <a:rPr lang="en-US" sz="1000" b="0" i="0" kern="1200" dirty="0" err="1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DisplayPort</a:t>
                      </a:r>
                      <a:r>
                        <a:rPr lang="en-US" sz="1000" b="0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on your laptop.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indent="-119063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Locate the HDMI cable</a:t>
                      </a:r>
                      <a:r>
                        <a:rPr lang="en-US" sz="1000" b="0" i="0" kern="1200" baseline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coming from the wall, p</a:t>
                      </a:r>
                      <a:r>
                        <a:rPr lang="en-US" sz="1000" b="0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lug the HDMI to Mini </a:t>
                      </a:r>
                      <a:r>
                        <a:rPr lang="en-US" sz="1000" b="0" i="0" kern="1200" dirty="0" err="1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DisplayPort</a:t>
                      </a:r>
                      <a:r>
                        <a:rPr lang="en-US" sz="1000" b="0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/ Thunderbolt dongle into the end of it. </a:t>
                      </a:r>
                    </a:p>
                    <a:p>
                      <a:pPr marL="119063" indent="-119063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Plug the male end of the dongle into the Mini </a:t>
                      </a:r>
                      <a:r>
                        <a:rPr lang="en-US" sz="1000" b="0" i="0" kern="1200" dirty="0" err="1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DisplayPort</a:t>
                      </a:r>
                      <a:r>
                        <a:rPr lang="en-US" sz="1000" b="0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or Thunderbolt port on your laptop.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indent="-119063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Locate the audio cable coming from the wall, plug the cable into the headphone port on your laptop.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000" b="0" i="1" kern="1200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000" b="1" i="1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Note</a:t>
                      </a:r>
                      <a:r>
                        <a:rPr lang="en-US" sz="1000" b="0" i="1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en-US" sz="1000" b="0" i="0" kern="120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Only use the</a:t>
                      </a:r>
                      <a:r>
                        <a:rPr lang="en-US" sz="1000" b="0" i="0" kern="1200" baseline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audio cable when video is not needed. HDMI, </a:t>
                      </a:r>
                      <a:r>
                        <a:rPr lang="en-US" sz="1000" b="0" i="0" kern="1200" baseline="0" dirty="0" err="1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DisplayPorts</a:t>
                      </a:r>
                      <a:r>
                        <a:rPr lang="en-US" sz="1000" b="0" i="0" kern="1200" baseline="0" dirty="0" smtClean="0">
                          <a:solidFill>
                            <a:srgbClr val="19569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Thunderbolt ports support audio and video.</a:t>
                      </a:r>
                      <a:endParaRPr lang="en-US" sz="1000" b="0" i="1" kern="1200" dirty="0" smtClean="0">
                        <a:solidFill>
                          <a:srgbClr val="195695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461771" y="2449401"/>
            <a:ext cx="1143000" cy="579625"/>
            <a:chOff x="533400" y="3656722"/>
            <a:chExt cx="1143000" cy="579625"/>
          </a:xfrm>
        </p:grpSpPr>
        <p:pic>
          <p:nvPicPr>
            <p:cNvPr id="17" name="Picture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9600" y="3656722"/>
              <a:ext cx="965200" cy="290195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533400" y="4020903"/>
              <a:ext cx="1143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err="1" smtClean="0">
                  <a:solidFill>
                    <a:srgbClr val="19569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HDMI</a:t>
              </a:r>
              <a:r>
                <a:rPr lang="en-US" sz="800" b="1" dirty="0" smtClean="0">
                  <a:solidFill>
                    <a:srgbClr val="19569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Port</a:t>
              </a:r>
              <a:endParaRPr lang="en-US" sz="800" b="1" dirty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49071" y="3613860"/>
            <a:ext cx="1143000" cy="578280"/>
            <a:chOff x="510210" y="4465760"/>
            <a:chExt cx="1143000" cy="578280"/>
          </a:xfrm>
        </p:grpSpPr>
        <p:pic>
          <p:nvPicPr>
            <p:cNvPr id="20" name="Picture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9600" y="4465760"/>
              <a:ext cx="990600" cy="362836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510210" y="4828596"/>
              <a:ext cx="1143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err="1" smtClean="0">
                  <a:solidFill>
                    <a:srgbClr val="19569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HDMI</a:t>
              </a:r>
              <a:r>
                <a:rPr lang="en-US" sz="800" b="1" dirty="0" smtClean="0">
                  <a:solidFill>
                    <a:srgbClr val="19569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Cable</a:t>
              </a:r>
              <a:endParaRPr lang="en-US" sz="800" b="1" dirty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126124" y="2451126"/>
            <a:ext cx="1146519" cy="600840"/>
            <a:chOff x="2053881" y="3561521"/>
            <a:chExt cx="1146519" cy="600840"/>
          </a:xfrm>
        </p:grpSpPr>
        <p:pic>
          <p:nvPicPr>
            <p:cNvPr id="23" name="Picture 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53881" y="3561521"/>
              <a:ext cx="762207" cy="385395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2057400" y="3946917"/>
              <a:ext cx="1143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err="1" smtClean="0">
                  <a:solidFill>
                    <a:srgbClr val="19569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DisplayPort</a:t>
              </a:r>
              <a:endParaRPr lang="en-US" sz="900" b="1" dirty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957092" y="3327579"/>
            <a:ext cx="1229574" cy="864561"/>
            <a:chOff x="1905000" y="4211177"/>
            <a:chExt cx="1295400" cy="955973"/>
          </a:xfrm>
        </p:grpSpPr>
        <p:sp>
          <p:nvSpPr>
            <p:cNvPr id="26" name="TextBox 25"/>
            <p:cNvSpPr txBox="1"/>
            <p:nvPr/>
          </p:nvSpPr>
          <p:spPr>
            <a:xfrm>
              <a:off x="1905000" y="4828596"/>
              <a:ext cx="1295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err="1">
                  <a:solidFill>
                    <a:srgbClr val="19569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HDMI</a:t>
              </a:r>
              <a:r>
                <a:rPr lang="en-US" sz="800" b="1" dirty="0">
                  <a:solidFill>
                    <a:srgbClr val="19569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to </a:t>
              </a:r>
              <a:r>
                <a:rPr lang="en-US" sz="800" b="1" dirty="0" err="1">
                  <a:solidFill>
                    <a:srgbClr val="19569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DisplayPort</a:t>
              </a:r>
              <a:r>
                <a:rPr lang="en-US" sz="800" b="1" dirty="0">
                  <a:solidFill>
                    <a:srgbClr val="19569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Dongle</a:t>
              </a:r>
            </a:p>
          </p:txBody>
        </p:sp>
        <p:pic>
          <p:nvPicPr>
            <p:cNvPr id="27" name="Picture 2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133600" y="4211177"/>
              <a:ext cx="838200" cy="617419"/>
            </a:xfrm>
            <a:prstGeom prst="rect">
              <a:avLst/>
            </a:prstGeom>
          </p:spPr>
        </p:pic>
      </p:grpSp>
      <p:grpSp>
        <p:nvGrpSpPr>
          <p:cNvPr id="28" name="Group 27"/>
          <p:cNvGrpSpPr/>
          <p:nvPr/>
        </p:nvGrpSpPr>
        <p:grpSpPr>
          <a:xfrm>
            <a:off x="3052989" y="2370766"/>
            <a:ext cx="1219200" cy="679272"/>
            <a:chOff x="3163956" y="3485321"/>
            <a:chExt cx="1219200" cy="679272"/>
          </a:xfrm>
        </p:grpSpPr>
        <p:pic>
          <p:nvPicPr>
            <p:cNvPr id="29" name="Picture 2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386897" y="3485321"/>
              <a:ext cx="651703" cy="461595"/>
            </a:xfrm>
            <a:prstGeom prst="rect">
              <a:avLst/>
            </a:prstGeom>
          </p:spPr>
        </p:pic>
        <p:sp>
          <p:nvSpPr>
            <p:cNvPr id="30" name="TextBox 29"/>
            <p:cNvSpPr txBox="1"/>
            <p:nvPr/>
          </p:nvSpPr>
          <p:spPr>
            <a:xfrm>
              <a:off x="3163956" y="3949149"/>
              <a:ext cx="1219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19569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Thunderbolt Port</a:t>
              </a:r>
              <a:endParaRPr lang="en-US" sz="800" b="1" dirty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333750" y="3362650"/>
            <a:ext cx="1600200" cy="859032"/>
            <a:chOff x="3419061" y="4308117"/>
            <a:chExt cx="1600200" cy="859032"/>
          </a:xfrm>
        </p:grpSpPr>
        <p:sp>
          <p:nvSpPr>
            <p:cNvPr id="32" name="TextBox 31"/>
            <p:cNvSpPr txBox="1"/>
            <p:nvPr/>
          </p:nvSpPr>
          <p:spPr>
            <a:xfrm>
              <a:off x="3419061" y="4828595"/>
              <a:ext cx="1600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err="1">
                  <a:solidFill>
                    <a:srgbClr val="19569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HDMI</a:t>
              </a:r>
              <a:r>
                <a:rPr lang="en-US" sz="800" b="1" dirty="0">
                  <a:solidFill>
                    <a:srgbClr val="19569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to Mini </a:t>
              </a:r>
              <a:r>
                <a:rPr lang="en-US" sz="800" b="1" dirty="0" err="1">
                  <a:solidFill>
                    <a:srgbClr val="19569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DisplayPort</a:t>
              </a:r>
              <a:r>
                <a:rPr lang="en-US" sz="800" b="1" dirty="0">
                  <a:solidFill>
                    <a:srgbClr val="19569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/ Thunderbolt Dongle</a:t>
              </a:r>
            </a:p>
          </p:txBody>
        </p:sp>
        <p:pic>
          <p:nvPicPr>
            <p:cNvPr id="33" name="Picture 3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581401" y="4308117"/>
              <a:ext cx="914400" cy="520479"/>
            </a:xfrm>
            <a:prstGeom prst="rect">
              <a:avLst/>
            </a:prstGeom>
          </p:spPr>
        </p:pic>
      </p:grpSp>
      <p:grpSp>
        <p:nvGrpSpPr>
          <p:cNvPr id="34" name="Group 33"/>
          <p:cNvGrpSpPr/>
          <p:nvPr/>
        </p:nvGrpSpPr>
        <p:grpSpPr>
          <a:xfrm>
            <a:off x="4038600" y="2385689"/>
            <a:ext cx="1143000" cy="600839"/>
            <a:chOff x="4220817" y="3561522"/>
            <a:chExt cx="1143000" cy="600839"/>
          </a:xfrm>
        </p:grpSpPr>
        <p:pic>
          <p:nvPicPr>
            <p:cNvPr id="35" name="Picture 3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381500" y="3561522"/>
              <a:ext cx="647700" cy="385395"/>
            </a:xfrm>
            <a:prstGeom prst="rect">
              <a:avLst/>
            </a:prstGeom>
          </p:spPr>
        </p:pic>
        <p:sp>
          <p:nvSpPr>
            <p:cNvPr id="36" name="TextBox 35"/>
            <p:cNvSpPr txBox="1"/>
            <p:nvPr/>
          </p:nvSpPr>
          <p:spPr>
            <a:xfrm>
              <a:off x="4220817" y="3946917"/>
              <a:ext cx="1143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19569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Mini </a:t>
              </a:r>
              <a:r>
                <a:rPr lang="en-US" sz="800" b="1" dirty="0" err="1" smtClean="0">
                  <a:solidFill>
                    <a:srgbClr val="19569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DisplayPort</a:t>
              </a:r>
              <a:endParaRPr lang="en-US" sz="800" b="1" dirty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7" name="Rectangle 36"/>
          <p:cNvSpPr/>
          <p:nvPr/>
        </p:nvSpPr>
        <p:spPr>
          <a:xfrm>
            <a:off x="0" y="1"/>
            <a:ext cx="6553200" cy="526106"/>
          </a:xfrm>
          <a:prstGeom prst="rect">
            <a:avLst/>
          </a:prstGeom>
          <a:solidFill>
            <a:srgbClr val="19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09550" y="2887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InFocus </a:t>
            </a:r>
            <a:r>
              <a:rPr lang="en-US" sz="28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Mondopad Guide </a:t>
            </a:r>
            <a:endParaRPr lang="en-US" sz="2800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553200" y="0"/>
            <a:ext cx="304800" cy="526107"/>
          </a:xfrm>
          <a:prstGeom prst="rect">
            <a:avLst/>
          </a:prstGeom>
          <a:solidFill>
            <a:srgbClr val="ABB8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816" y="2411532"/>
            <a:ext cx="410989" cy="404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9424" y="3464302"/>
            <a:ext cx="909864" cy="418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TextBox 42"/>
          <p:cNvSpPr txBox="1"/>
          <p:nvPr/>
        </p:nvSpPr>
        <p:spPr>
          <a:xfrm>
            <a:off x="5303668" y="3976696"/>
            <a:ext cx="9156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Audio</a:t>
            </a:r>
            <a:r>
              <a:rPr lang="en-US" sz="800" dirty="0" smtClean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b="1" dirty="0" smtClean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Cable</a:t>
            </a:r>
            <a:endParaRPr lang="en-US" sz="800" b="1" dirty="0">
              <a:solidFill>
                <a:srgbClr val="1956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267602" y="2819400"/>
            <a:ext cx="10379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Headphone Port</a:t>
            </a:r>
            <a:endParaRPr lang="en-US" sz="800" b="1" dirty="0">
              <a:solidFill>
                <a:srgbClr val="1956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496090" y="6771167"/>
            <a:ext cx="2318667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Connecting the </a:t>
            </a:r>
            <a:r>
              <a:rPr lang="en-US" sz="1200" b="1" dirty="0" smtClean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Webcam</a:t>
            </a:r>
          </a:p>
          <a:p>
            <a:endParaRPr lang="en-US" sz="800" dirty="0">
              <a:solidFill>
                <a:srgbClr val="1956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Locate </a:t>
            </a:r>
            <a:r>
              <a:rPr lang="en-US" sz="1100" dirty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webcam’s USB cable coming from the wall. </a:t>
            </a:r>
            <a:endParaRPr lang="en-US" sz="1100" dirty="0" smtClean="0">
              <a:solidFill>
                <a:srgbClr val="1956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Plug </a:t>
            </a:r>
            <a:r>
              <a:rPr lang="en-US" sz="1100" dirty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into one of your USB ports.  </a:t>
            </a:r>
            <a:endParaRPr lang="en-US" sz="1100" dirty="0" smtClean="0">
              <a:solidFill>
                <a:srgbClr val="1956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 smtClean="0">
              <a:solidFill>
                <a:srgbClr val="1956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i="1" dirty="0" smtClean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en-US" sz="1100" i="1" dirty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i="1" dirty="0" smtClean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Drivers </a:t>
            </a:r>
            <a:r>
              <a:rPr lang="en-US" sz="1100" i="1" dirty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 webcam will automatically install if needed. 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5622667" y="7030869"/>
            <a:ext cx="1143000" cy="814704"/>
            <a:chOff x="0" y="0"/>
            <a:chExt cx="1143000" cy="815289"/>
          </a:xfrm>
        </p:grpSpPr>
        <p:pic>
          <p:nvPicPr>
            <p:cNvPr id="47" name="Picture 4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12644" y="0"/>
              <a:ext cx="838200" cy="573277"/>
            </a:xfrm>
            <a:prstGeom prst="rect">
              <a:avLst/>
            </a:prstGeom>
          </p:spPr>
        </p:pic>
        <p:sp>
          <p:nvSpPr>
            <p:cNvPr id="48" name="TextBox 48"/>
            <p:cNvSpPr txBox="1"/>
            <p:nvPr/>
          </p:nvSpPr>
          <p:spPr>
            <a:xfrm>
              <a:off x="0" y="607009"/>
              <a:ext cx="1143000" cy="2082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b="1" kern="1200">
                  <a:solidFill>
                    <a:srgbClr val="195695"/>
                  </a:solidFill>
                  <a:effectLst/>
                  <a:latin typeface="Arial"/>
                  <a:ea typeface="Times New Roman"/>
                </a:rPr>
                <a:t>USB Web Cam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57150" y="6781800"/>
            <a:ext cx="3555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Changing the Mondopad Input</a:t>
            </a:r>
          </a:p>
          <a:p>
            <a:endParaRPr lang="en-US" sz="800" b="1" dirty="0">
              <a:solidFill>
                <a:srgbClr val="1956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 the </a:t>
            </a:r>
            <a:r>
              <a:rPr lang="en-US" sz="1100" b="1" dirty="0" smtClean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lang="en-US" sz="1100" dirty="0" smtClean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button on the remote control to select </a:t>
            </a:r>
            <a:r>
              <a:rPr lang="en-US" sz="1100" b="1" dirty="0" smtClean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 HDMI </a:t>
            </a:r>
            <a:r>
              <a:rPr lang="en-US" sz="1100" dirty="0" smtClean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show the desktop of the laptop connected to the physical cables.</a:t>
            </a:r>
          </a:p>
          <a:p>
            <a:endParaRPr lang="en-US" sz="1100" dirty="0" smtClean="0">
              <a:solidFill>
                <a:srgbClr val="1956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i="1" dirty="0" smtClean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en-US" sz="1100" i="1" dirty="0" smtClean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When done, please switch the input back to </a:t>
            </a:r>
            <a:r>
              <a:rPr lang="en-US" sz="1100" b="1" i="1" dirty="0" smtClean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 D-SUB </a:t>
            </a:r>
            <a:r>
              <a:rPr lang="en-US" sz="1100" i="1" dirty="0" smtClean="0">
                <a:solidFill>
                  <a:srgbClr val="195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show the Mondopad application on the screen. </a:t>
            </a:r>
          </a:p>
          <a:p>
            <a:pPr marL="228600" indent="-228600">
              <a:buAutoNum type="arabicPeriod"/>
            </a:pPr>
            <a:endParaRPr lang="en-US" sz="1100" dirty="0">
              <a:solidFill>
                <a:srgbClr val="1956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138714" y="8622268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- 4 -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9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1794</TotalTime>
  <Words>1653</Words>
  <Application>Microsoft Office PowerPoint</Application>
  <PresentationFormat>On-screen Show (4:3)</PresentationFormat>
  <Paragraphs>153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>HOK Group,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Maron Demissie</dc:creator>
  <cp:lastModifiedBy>Belcher, Johnny</cp:lastModifiedBy>
  <cp:revision>120</cp:revision>
  <cp:lastPrinted>2014-04-29T18:20:10Z</cp:lastPrinted>
  <dcterms:created xsi:type="dcterms:W3CDTF">2013-12-31T18:21:28Z</dcterms:created>
  <dcterms:modified xsi:type="dcterms:W3CDTF">2014-08-25T02:10:11Z</dcterms:modified>
</cp:coreProperties>
</file>